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ho8KxIN0uoGXm102zdWymCclvv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DE54C9-E0B5-4BAF-BD07-41E2EBD90911}">
  <a:tblStyle styleId="{F5DE54C9-E0B5-4BAF-BD07-41E2EBD9091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9AC07F-33E0-4DFC-B055-86E3CA98F849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좌측 위의 이미지를 클릭하면 이전 페이지로 돌아갑니다.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좌측 위의 이미지를 클릭하면 이전 페이지로 돌아갑니다.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좌측 위의 이미지를 클릭하면 이전 페이지로 돌아갑니다.</a:t>
            </a:r>
            <a:endParaRPr/>
          </a:p>
        </p:txBody>
      </p:sp>
      <p:sp>
        <p:nvSpPr>
          <p:cNvPr id="796" name="Google Shape;796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한식이 가장 많이 나왔다.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날씨 범주화의 기준은 기상청 자료를 참고함.</a:t>
            </a:r>
            <a:endParaRPr/>
          </a:p>
        </p:txBody>
      </p:sp>
      <p:sp>
        <p:nvSpPr>
          <p:cNvPr id="938" name="Google Shape;93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한국토지주택공사 본사의 데이터</a:t>
            </a:r>
            <a:endParaRPr/>
          </a:p>
        </p:txBody>
      </p:sp>
      <p:sp>
        <p:nvSpPr>
          <p:cNvPr id="191" name="Google Shape;19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11" Type="http://schemas.openxmlformats.org/officeDocument/2006/relationships/image" Target="../media/image51.png"/><Relationship Id="rId10" Type="http://schemas.openxmlformats.org/officeDocument/2006/relationships/image" Target="../media/image39.png"/><Relationship Id="rId12" Type="http://schemas.openxmlformats.org/officeDocument/2006/relationships/image" Target="../media/image52.png"/><Relationship Id="rId9" Type="http://schemas.openxmlformats.org/officeDocument/2006/relationships/image" Target="../media/image53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8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64.png"/><Relationship Id="rId5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slide" Target="/ppt/slides/slide20.xml"/><Relationship Id="rId5" Type="http://schemas.openxmlformats.org/officeDocument/2006/relationships/image" Target="../media/image59.png"/><Relationship Id="rId6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9.xml"/><Relationship Id="rId4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70.png"/><Relationship Id="rId7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79.png"/><Relationship Id="rId11" Type="http://schemas.openxmlformats.org/officeDocument/2006/relationships/image" Target="../media/image58.jpg"/><Relationship Id="rId10" Type="http://schemas.openxmlformats.org/officeDocument/2006/relationships/slide" Target="/ppt/slides/slide29.xml"/><Relationship Id="rId13" Type="http://schemas.openxmlformats.org/officeDocument/2006/relationships/image" Target="../media/image65.png"/><Relationship Id="rId12" Type="http://schemas.openxmlformats.org/officeDocument/2006/relationships/slide" Target="/ppt/slides/slide3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slide" Target="/ppt/slides/slide24.xml"/><Relationship Id="rId9" Type="http://schemas.openxmlformats.org/officeDocument/2006/relationships/image" Target="../media/image60.jpg"/><Relationship Id="rId15" Type="http://schemas.openxmlformats.org/officeDocument/2006/relationships/image" Target="../media/image69.png"/><Relationship Id="rId14" Type="http://schemas.openxmlformats.org/officeDocument/2006/relationships/slide" Target="/ppt/slides/slide26.xml"/><Relationship Id="rId17" Type="http://schemas.openxmlformats.org/officeDocument/2006/relationships/image" Target="../media/image68.png"/><Relationship Id="rId16" Type="http://schemas.openxmlformats.org/officeDocument/2006/relationships/slide" Target="/ppt/slides/slide29.xml"/><Relationship Id="rId5" Type="http://schemas.openxmlformats.org/officeDocument/2006/relationships/image" Target="../media/image66.jpg"/><Relationship Id="rId19" Type="http://schemas.openxmlformats.org/officeDocument/2006/relationships/image" Target="../media/image72.png"/><Relationship Id="rId6" Type="http://schemas.openxmlformats.org/officeDocument/2006/relationships/slide" Target="/ppt/slides/slide27.xml"/><Relationship Id="rId18" Type="http://schemas.openxmlformats.org/officeDocument/2006/relationships/slide" Target="/ppt/slides/slide32.xml"/><Relationship Id="rId7" Type="http://schemas.openxmlformats.org/officeDocument/2006/relationships/image" Target="../media/image67.jpg"/><Relationship Id="rId8" Type="http://schemas.openxmlformats.org/officeDocument/2006/relationships/slide" Target="/ppt/slides/slide26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4.xml"/><Relationship Id="rId4" Type="http://schemas.openxmlformats.org/officeDocument/2006/relationships/image" Target="../media/image66.jpg"/><Relationship Id="rId5" Type="http://schemas.openxmlformats.org/officeDocument/2006/relationships/image" Target="../media/image73.jpg"/><Relationship Id="rId6" Type="http://schemas.openxmlformats.org/officeDocument/2006/relationships/image" Target="../media/image76.jpg"/><Relationship Id="rId7" Type="http://schemas.openxmlformats.org/officeDocument/2006/relationships/slide" Target="/ppt/slides/slide25.xml"/><Relationship Id="rId8" Type="http://schemas.openxmlformats.org/officeDocument/2006/relationships/image" Target="../media/image8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slide" Target="/ppt/slides/slide26.xml"/><Relationship Id="rId5" Type="http://schemas.openxmlformats.org/officeDocument/2006/relationships/image" Target="../media/image85.png"/><Relationship Id="rId6" Type="http://schemas.openxmlformats.org/officeDocument/2006/relationships/image" Target="../media/image8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slide" Target="/ppt/slides/slide23.xml"/><Relationship Id="rId5" Type="http://schemas.openxmlformats.org/officeDocument/2006/relationships/image" Target="../media/image75.png"/><Relationship Id="rId6" Type="http://schemas.openxmlformats.org/officeDocument/2006/relationships/image" Target="../media/image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4.xml"/><Relationship Id="rId4" Type="http://schemas.openxmlformats.org/officeDocument/2006/relationships/image" Target="../media/image67.jp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103.png"/><Relationship Id="rId5" Type="http://schemas.openxmlformats.org/officeDocument/2006/relationships/image" Target="../media/image90.png"/><Relationship Id="rId6" Type="http://schemas.openxmlformats.org/officeDocument/2006/relationships/image" Target="../media/image8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slide" Target="/ppt/slides/slide3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66.jpg"/><Relationship Id="rId9" Type="http://schemas.openxmlformats.org/officeDocument/2006/relationships/image" Target="../media/image68.png"/><Relationship Id="rId5" Type="http://schemas.openxmlformats.org/officeDocument/2006/relationships/image" Target="../media/image67.jpg"/><Relationship Id="rId6" Type="http://schemas.openxmlformats.org/officeDocument/2006/relationships/slide" Target="/ppt/slides/slide35.xml"/><Relationship Id="rId7" Type="http://schemas.openxmlformats.org/officeDocument/2006/relationships/image" Target="../media/image69.png"/><Relationship Id="rId8" Type="http://schemas.openxmlformats.org/officeDocument/2006/relationships/slide" Target="/ppt/slides/slide36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31.xml"/><Relationship Id="rId4" Type="http://schemas.openxmlformats.org/officeDocument/2006/relationships/image" Target="../media/image65.png"/><Relationship Id="rId5" Type="http://schemas.openxmlformats.org/officeDocument/2006/relationships/slide" Target="/ppt/slides/slide34.xml"/><Relationship Id="rId6" Type="http://schemas.openxmlformats.org/officeDocument/2006/relationships/image" Target="../media/image9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92.png"/><Relationship Id="rId5" Type="http://schemas.openxmlformats.org/officeDocument/2006/relationships/slide" Target="/ppt/slides/slide34.xml"/><Relationship Id="rId6" Type="http://schemas.openxmlformats.org/officeDocument/2006/relationships/image" Target="../media/image9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slide" Target="/ppt/slides/slide31.xml"/><Relationship Id="rId5" Type="http://schemas.openxmlformats.org/officeDocument/2006/relationships/image" Target="../media/image98.png"/><Relationship Id="rId6" Type="http://schemas.openxmlformats.org/officeDocument/2006/relationships/image" Target="../media/image1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slide" Target="/ppt/slides/slide31.xml"/><Relationship Id="rId5" Type="http://schemas.openxmlformats.org/officeDocument/2006/relationships/image" Target="../media/image10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96.png"/><Relationship Id="rId5" Type="http://schemas.openxmlformats.org/officeDocument/2006/relationships/image" Target="../media/image9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109.png"/><Relationship Id="rId5" Type="http://schemas.openxmlformats.org/officeDocument/2006/relationships/image" Target="../media/image9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105.png"/><Relationship Id="rId5" Type="http://schemas.openxmlformats.org/officeDocument/2006/relationships/image" Target="../media/image10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107.png"/><Relationship Id="rId5" Type="http://schemas.openxmlformats.org/officeDocument/2006/relationships/image" Target="../media/image1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114.jpg"/><Relationship Id="rId5" Type="http://schemas.openxmlformats.org/officeDocument/2006/relationships/image" Target="../media/image100.jpg"/><Relationship Id="rId6" Type="http://schemas.openxmlformats.org/officeDocument/2006/relationships/image" Target="../media/image106.jpg"/><Relationship Id="rId7" Type="http://schemas.openxmlformats.org/officeDocument/2006/relationships/image" Target="../media/image11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1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115.png"/><Relationship Id="rId5" Type="http://schemas.openxmlformats.org/officeDocument/2006/relationships/image" Target="../media/image120.png"/><Relationship Id="rId6" Type="http://schemas.openxmlformats.org/officeDocument/2006/relationships/image" Target="../media/image108.png"/><Relationship Id="rId7" Type="http://schemas.openxmlformats.org/officeDocument/2006/relationships/image" Target="../media/image1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115.png"/><Relationship Id="rId5" Type="http://schemas.openxmlformats.org/officeDocument/2006/relationships/image" Target="../media/image120.png"/><Relationship Id="rId6" Type="http://schemas.openxmlformats.org/officeDocument/2006/relationships/image" Target="../media/image108.png"/><Relationship Id="rId7" Type="http://schemas.openxmlformats.org/officeDocument/2006/relationships/image" Target="../media/image1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jp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3.png"/><Relationship Id="rId4" Type="http://schemas.openxmlformats.org/officeDocument/2006/relationships/image" Target="../media/image121.png"/><Relationship Id="rId5" Type="http://schemas.openxmlformats.org/officeDocument/2006/relationships/image" Target="../media/image1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4802475" y="5184975"/>
            <a:ext cx="27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으쌰으쌰 4조 (1석 4조)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2" name="Google Shape;92;p1"/>
          <p:cNvGrpSpPr/>
          <p:nvPr/>
        </p:nvGrpSpPr>
        <p:grpSpPr>
          <a:xfrm>
            <a:off x="2920144" y="2382971"/>
            <a:ext cx="6686446" cy="2031326"/>
            <a:chOff x="3280400" y="2538529"/>
            <a:chExt cx="6686446" cy="2031326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3280400" y="2938639"/>
              <a:ext cx="6686446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구내식당 식수 인원 예측 </a:t>
              </a:r>
              <a:endParaRPr sz="5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>
                  <a:solidFill>
                    <a:srgbClr val="B7D6A3"/>
                  </a:solidFill>
                  <a:latin typeface="Arial"/>
                  <a:ea typeface="Arial"/>
                  <a:cs typeface="Arial"/>
                  <a:sym typeface="Arial"/>
                </a:rPr>
                <a:t>AI 경진대회</a:t>
              </a: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3420503" y="2538529"/>
              <a:ext cx="13728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DACON </a:t>
              </a:r>
              <a:endParaRPr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" name="Google Shape;95;p1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"/>
          <p:cNvCxnSpPr/>
          <p:nvPr/>
        </p:nvCxnSpPr>
        <p:spPr>
          <a:xfrm flipH="1" rot="10800000">
            <a:off x="4749421" y="2555730"/>
            <a:ext cx="4121624" cy="64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음식 PNG 일러스트 | 이미지 및 PSD 파일 | Pngtree에 무료 다운로드" id="98" name="Google Shape;98;p1"/>
          <p:cNvPicPr preferRelativeResize="0"/>
          <p:nvPr/>
        </p:nvPicPr>
        <p:blipFill rotWithShape="1">
          <a:blip r:embed="rId3">
            <a:alphaModFix/>
          </a:blip>
          <a:srcRect b="31334" l="50077" r="2494" t="33165"/>
          <a:stretch/>
        </p:blipFill>
        <p:spPr>
          <a:xfrm>
            <a:off x="10009414" y="4371751"/>
            <a:ext cx="1626326" cy="1626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음식 PNG 일러스트 | 이미지 및 PSD 파일 | Pngtree에 무료 다운로드" id="99" name="Google Shape;99;p1"/>
          <p:cNvPicPr preferRelativeResize="0"/>
          <p:nvPr/>
        </p:nvPicPr>
        <p:blipFill rotWithShape="1">
          <a:blip r:embed="rId4">
            <a:alphaModFix/>
          </a:blip>
          <a:srcRect b="62755" l="0" r="47284" t="0"/>
          <a:stretch/>
        </p:blipFill>
        <p:spPr>
          <a:xfrm>
            <a:off x="861711" y="562305"/>
            <a:ext cx="1807651" cy="1706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음식 PNG 일러스트 | 이미지 및 PSD 파일 | Pngtree에 무료 다운로드" id="100" name="Google Shape;100;p1"/>
          <p:cNvPicPr preferRelativeResize="0"/>
          <p:nvPr/>
        </p:nvPicPr>
        <p:blipFill rotWithShape="1">
          <a:blip r:embed="rId4">
            <a:alphaModFix/>
          </a:blip>
          <a:srcRect b="5426" l="55446" r="8616" t="67475"/>
          <a:stretch/>
        </p:blipFill>
        <p:spPr>
          <a:xfrm>
            <a:off x="10650135" y="3062927"/>
            <a:ext cx="1232279" cy="1241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음식 PNG 일러스트 | 이미지 및 PSD 파일 | Pngtree에 무료 다운로드" id="101" name="Google Shape;101;p1"/>
          <p:cNvPicPr preferRelativeResize="0"/>
          <p:nvPr/>
        </p:nvPicPr>
        <p:blipFill rotWithShape="1">
          <a:blip r:embed="rId4">
            <a:alphaModFix/>
          </a:blip>
          <a:srcRect b="64238" l="53828" r="7949" t="5787"/>
          <a:stretch/>
        </p:blipFill>
        <p:spPr>
          <a:xfrm>
            <a:off x="2014041" y="5471824"/>
            <a:ext cx="1310641" cy="1373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음식 PNG 일러스트 | 이미지 및 PSD 파일 | Pngtree에 무료 다운로드" id="102" name="Google Shape;102;p1"/>
          <p:cNvPicPr preferRelativeResize="0"/>
          <p:nvPr/>
        </p:nvPicPr>
        <p:blipFill rotWithShape="1">
          <a:blip r:embed="rId4">
            <a:alphaModFix/>
          </a:blip>
          <a:srcRect b="32525" l="3827" r="47504" t="37245"/>
          <a:stretch/>
        </p:blipFill>
        <p:spPr>
          <a:xfrm>
            <a:off x="559758" y="4419572"/>
            <a:ext cx="1668780" cy="138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10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4" name="Google Shape;294;p10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10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0"/>
          <p:cNvPicPr preferRelativeResize="0"/>
          <p:nvPr/>
        </p:nvPicPr>
        <p:blipFill rotWithShape="1">
          <a:blip r:embed="rId3">
            <a:alphaModFix/>
          </a:blip>
          <a:srcRect b="2138" l="1246" r="2712" t="2709"/>
          <a:stretch/>
        </p:blipFill>
        <p:spPr>
          <a:xfrm>
            <a:off x="1343449" y="2666373"/>
            <a:ext cx="306168" cy="3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4">
            <a:alphaModFix/>
          </a:blip>
          <a:srcRect b="7419" l="5121" r="6289" t="1"/>
          <a:stretch/>
        </p:blipFill>
        <p:spPr>
          <a:xfrm>
            <a:off x="3109523" y="2676600"/>
            <a:ext cx="306168" cy="3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5">
            <a:alphaModFix/>
          </a:blip>
          <a:srcRect b="3544" l="1144" r="4609" t="0"/>
          <a:stretch/>
        </p:blipFill>
        <p:spPr>
          <a:xfrm>
            <a:off x="4829532" y="2675032"/>
            <a:ext cx="306168" cy="3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6">
            <a:alphaModFix/>
          </a:blip>
          <a:srcRect b="0" l="3408" r="3409" t="0"/>
          <a:stretch/>
        </p:blipFill>
        <p:spPr>
          <a:xfrm>
            <a:off x="8344692" y="2670103"/>
            <a:ext cx="306169" cy="30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 rotWithShape="1">
          <a:blip r:embed="rId7">
            <a:alphaModFix/>
          </a:blip>
          <a:srcRect b="6059" l="1439" r="7324" t="0"/>
          <a:stretch/>
        </p:blipFill>
        <p:spPr>
          <a:xfrm>
            <a:off x="10130747" y="2660577"/>
            <a:ext cx="306169" cy="306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10"/>
          <p:cNvGrpSpPr/>
          <p:nvPr/>
        </p:nvGrpSpPr>
        <p:grpSpPr>
          <a:xfrm>
            <a:off x="6644696" y="2670092"/>
            <a:ext cx="302449" cy="302449"/>
            <a:chOff x="6862345" y="2593267"/>
            <a:chExt cx="663135" cy="663135"/>
          </a:xfrm>
        </p:grpSpPr>
        <p:pic>
          <p:nvPicPr>
            <p:cNvPr id="302" name="Google Shape;302;p10"/>
            <p:cNvPicPr preferRelativeResize="0"/>
            <p:nvPr/>
          </p:nvPicPr>
          <p:blipFill rotWithShape="1">
            <a:blip r:embed="rId8">
              <a:alphaModFix/>
            </a:blip>
            <a:srcRect b="1214" l="6814" r="7974" t="-1"/>
            <a:stretch/>
          </p:blipFill>
          <p:spPr>
            <a:xfrm>
              <a:off x="6862345" y="2593267"/>
              <a:ext cx="663135" cy="663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10"/>
            <p:cNvSpPr/>
            <p:nvPr/>
          </p:nvSpPr>
          <p:spPr>
            <a:xfrm>
              <a:off x="7312025" y="2593267"/>
              <a:ext cx="213455" cy="927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4" name="Google Shape;304;p10"/>
          <p:cNvSpPr txBox="1"/>
          <p:nvPr/>
        </p:nvSpPr>
        <p:spPr>
          <a:xfrm>
            <a:off x="1605121" y="2603578"/>
            <a:ext cx="938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성 우</a:t>
            </a:r>
            <a:endParaRPr/>
          </a:p>
        </p:txBody>
      </p:sp>
      <p:sp>
        <p:nvSpPr>
          <p:cNvPr id="305" name="Google Shape;305;p10"/>
          <p:cNvSpPr txBox="1"/>
          <p:nvPr/>
        </p:nvSpPr>
        <p:spPr>
          <a:xfrm>
            <a:off x="3360144" y="2619402"/>
            <a:ext cx="950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조 은</a:t>
            </a:r>
            <a:endParaRPr/>
          </a:p>
        </p:txBody>
      </p:sp>
      <p:sp>
        <p:nvSpPr>
          <p:cNvPr id="306" name="Google Shape;306;p10"/>
          <p:cNvSpPr txBox="1"/>
          <p:nvPr/>
        </p:nvSpPr>
        <p:spPr>
          <a:xfrm>
            <a:off x="5097036" y="2619402"/>
            <a:ext cx="950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준 호</a:t>
            </a:r>
            <a:endParaRPr/>
          </a:p>
        </p:txBody>
      </p:sp>
      <p:sp>
        <p:nvSpPr>
          <p:cNvPr id="307" name="Google Shape;307;p10"/>
          <p:cNvSpPr txBox="1"/>
          <p:nvPr/>
        </p:nvSpPr>
        <p:spPr>
          <a:xfrm>
            <a:off x="6904942" y="2603578"/>
            <a:ext cx="938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현 아</a:t>
            </a:r>
            <a:endParaRPr/>
          </a:p>
        </p:txBody>
      </p:sp>
      <p:sp>
        <p:nvSpPr>
          <p:cNvPr id="308" name="Google Shape;308;p10"/>
          <p:cNvSpPr txBox="1"/>
          <p:nvPr/>
        </p:nvSpPr>
        <p:spPr>
          <a:xfrm>
            <a:off x="8591003" y="2603578"/>
            <a:ext cx="9428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희 묵</a:t>
            </a:r>
            <a:endParaRPr/>
          </a:p>
        </p:txBody>
      </p:sp>
      <p:sp>
        <p:nvSpPr>
          <p:cNvPr id="309" name="Google Shape;309;p10"/>
          <p:cNvSpPr txBox="1"/>
          <p:nvPr/>
        </p:nvSpPr>
        <p:spPr>
          <a:xfrm>
            <a:off x="10335018" y="2603578"/>
            <a:ext cx="930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 지 원</a:t>
            </a:r>
            <a:endParaRPr/>
          </a:p>
        </p:txBody>
      </p:sp>
      <p:sp>
        <p:nvSpPr>
          <p:cNvPr id="310" name="Google Shape;310;p10"/>
          <p:cNvSpPr txBox="1"/>
          <p:nvPr/>
        </p:nvSpPr>
        <p:spPr>
          <a:xfrm>
            <a:off x="355600" y="617199"/>
            <a:ext cx="22381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팀원별 선택 피처</a:t>
            </a:r>
            <a:endParaRPr/>
          </a:p>
        </p:txBody>
      </p:sp>
      <p:sp>
        <p:nvSpPr>
          <p:cNvPr id="311" name="Google Shape;311;p10"/>
          <p:cNvSpPr/>
          <p:nvPr/>
        </p:nvSpPr>
        <p:spPr>
          <a:xfrm>
            <a:off x="1065122" y="1546034"/>
            <a:ext cx="10629300" cy="6747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1170974" y="3111942"/>
            <a:ext cx="1647826" cy="27603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2923574" y="3103287"/>
            <a:ext cx="1647826" cy="27603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4676174" y="3103287"/>
            <a:ext cx="1647826" cy="27603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6428774" y="3111942"/>
            <a:ext cx="1647826" cy="27603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"/>
          <p:cNvSpPr/>
          <p:nvPr/>
        </p:nvSpPr>
        <p:spPr>
          <a:xfrm>
            <a:off x="8181374" y="3103287"/>
            <a:ext cx="1647826" cy="27603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9933974" y="3103287"/>
            <a:ext cx="1647826" cy="27603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286935" y="1652389"/>
            <a:ext cx="6559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공통</a:t>
            </a:r>
            <a:endParaRPr/>
          </a:p>
        </p:txBody>
      </p:sp>
      <p:sp>
        <p:nvSpPr>
          <p:cNvPr id="319" name="Google Shape;319;p10"/>
          <p:cNvSpPr txBox="1"/>
          <p:nvPr/>
        </p:nvSpPr>
        <p:spPr>
          <a:xfrm>
            <a:off x="291511" y="4128496"/>
            <a:ext cx="6335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</a:t>
            </a:r>
            <a:endParaRPr/>
          </a:p>
        </p:txBody>
      </p:sp>
      <p:pic>
        <p:nvPicPr>
          <p:cNvPr descr="급식판 아이콘 일러스트 ai 다운로드 - 로고요고" id="320" name="Google Shape;320;p10"/>
          <p:cNvPicPr preferRelativeResize="0"/>
          <p:nvPr/>
        </p:nvPicPr>
        <p:blipFill rotWithShape="1">
          <a:blip r:embed="rId9">
            <a:alphaModFix/>
          </a:blip>
          <a:srcRect b="34125" l="23271" r="22158" t="37964"/>
          <a:stretch/>
        </p:blipFill>
        <p:spPr>
          <a:xfrm>
            <a:off x="1502862" y="5226390"/>
            <a:ext cx="1005674" cy="54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급식판 아이콘 일러스트 ai 다운로드 - 로고요고" id="321" name="Google Shape;321;p10"/>
          <p:cNvPicPr preferRelativeResize="0"/>
          <p:nvPr/>
        </p:nvPicPr>
        <p:blipFill rotWithShape="1">
          <a:blip r:embed="rId9">
            <a:alphaModFix/>
          </a:blip>
          <a:srcRect b="34125" l="23271" r="22158" t="37964"/>
          <a:stretch/>
        </p:blipFill>
        <p:spPr>
          <a:xfrm>
            <a:off x="3262607" y="5226390"/>
            <a:ext cx="1005674" cy="54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급식판 아이콘 일러스트 ai 다운로드 - 로고요고" id="322" name="Google Shape;322;p10"/>
          <p:cNvPicPr preferRelativeResize="0"/>
          <p:nvPr/>
        </p:nvPicPr>
        <p:blipFill rotWithShape="1">
          <a:blip r:embed="rId9">
            <a:alphaModFix/>
          </a:blip>
          <a:srcRect b="34125" l="23271" r="22158" t="37964"/>
          <a:stretch/>
        </p:blipFill>
        <p:spPr>
          <a:xfrm>
            <a:off x="8507901" y="5226389"/>
            <a:ext cx="1005674" cy="54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10"/>
          <p:cNvGrpSpPr/>
          <p:nvPr/>
        </p:nvGrpSpPr>
        <p:grpSpPr>
          <a:xfrm>
            <a:off x="6552040" y="5267444"/>
            <a:ext cx="1401293" cy="462887"/>
            <a:chOff x="1660656" y="1385032"/>
            <a:chExt cx="6187685" cy="2043967"/>
          </a:xfrm>
        </p:grpSpPr>
        <p:pic>
          <p:nvPicPr>
            <p:cNvPr descr="날씨 일러스트 PNG, AI 무료 다운로드 (2023년) - 리틀딥" id="324" name="Google Shape;324;p10"/>
            <p:cNvPicPr preferRelativeResize="0"/>
            <p:nvPr/>
          </p:nvPicPr>
          <p:blipFill rotWithShape="1">
            <a:blip r:embed="rId10">
              <a:alphaModFix/>
            </a:blip>
            <a:srcRect b="50000" l="4525" r="53403" t="14647"/>
            <a:stretch/>
          </p:blipFill>
          <p:spPr>
            <a:xfrm>
              <a:off x="1660656" y="1385032"/>
              <a:ext cx="4103490" cy="2043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날씨 일러스트 PNG, AI 무료 다운로드 (2023년) - 리틀딥" id="325" name="Google Shape;325;p10"/>
            <p:cNvPicPr preferRelativeResize="0"/>
            <p:nvPr/>
          </p:nvPicPr>
          <p:blipFill rotWithShape="1">
            <a:blip r:embed="rId10">
              <a:alphaModFix/>
            </a:blip>
            <a:srcRect b="17211" l="27832" r="51367" t="53954"/>
            <a:stretch/>
          </p:blipFill>
          <p:spPr>
            <a:xfrm>
              <a:off x="5819515" y="1510226"/>
              <a:ext cx="2028826" cy="16671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연말 달력 일러스트 ai 무료다운로드 free Year-end calendar vector - Urbanbrush" id="326" name="Google Shape;326;p10"/>
          <p:cNvPicPr preferRelativeResize="0"/>
          <p:nvPr/>
        </p:nvPicPr>
        <p:blipFill rotWithShape="1">
          <a:blip r:embed="rId11">
            <a:alphaModFix/>
          </a:blip>
          <a:srcRect b="23083" l="0" r="0" t="25814"/>
          <a:stretch/>
        </p:blipFill>
        <p:spPr>
          <a:xfrm>
            <a:off x="10210395" y="5148962"/>
            <a:ext cx="1148363" cy="62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빠른 저장에 있는 핀" id="327" name="Google Shape;327;p10"/>
          <p:cNvPicPr preferRelativeResize="0"/>
          <p:nvPr/>
        </p:nvPicPr>
        <p:blipFill rotWithShape="1">
          <a:blip r:embed="rId12">
            <a:alphaModFix/>
          </a:blip>
          <a:srcRect b="16697" l="51265" r="5286" t="14220"/>
          <a:stretch/>
        </p:blipFill>
        <p:spPr>
          <a:xfrm>
            <a:off x="5767343" y="5267444"/>
            <a:ext cx="328657" cy="4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급식판 아이콘 일러스트 ai 다운로드 - 로고요고" id="328" name="Google Shape;328;p10"/>
          <p:cNvPicPr preferRelativeResize="0"/>
          <p:nvPr/>
        </p:nvPicPr>
        <p:blipFill rotWithShape="1">
          <a:blip r:embed="rId9">
            <a:alphaModFix/>
          </a:blip>
          <a:srcRect b="34125" l="23271" r="22158" t="37964"/>
          <a:stretch/>
        </p:blipFill>
        <p:spPr>
          <a:xfrm>
            <a:off x="4907858" y="5292945"/>
            <a:ext cx="807098" cy="43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 txBox="1"/>
          <p:nvPr/>
        </p:nvSpPr>
        <p:spPr>
          <a:xfrm>
            <a:off x="1199228" y="3484527"/>
            <a:ext cx="13340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식단 메뉴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재료별 범주화</a:t>
            </a:r>
            <a:endParaRPr/>
          </a:p>
        </p:txBody>
      </p:sp>
      <p:sp>
        <p:nvSpPr>
          <p:cNvPr id="330" name="Google Shape;330;p10"/>
          <p:cNvSpPr txBox="1"/>
          <p:nvPr/>
        </p:nvSpPr>
        <p:spPr>
          <a:xfrm>
            <a:off x="2958458" y="3434179"/>
            <a:ext cx="13340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식단 메뉴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종류별 범주화</a:t>
            </a:r>
            <a:endParaRPr/>
          </a:p>
        </p:txBody>
      </p:sp>
      <p:sp>
        <p:nvSpPr>
          <p:cNvPr id="331" name="Google Shape;331;p10"/>
          <p:cNvSpPr txBox="1"/>
          <p:nvPr/>
        </p:nvSpPr>
        <p:spPr>
          <a:xfrm>
            <a:off x="8141444" y="3423821"/>
            <a:ext cx="16049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식단 메뉴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조리방법별</a:t>
            </a:r>
            <a:r>
              <a:rPr lang="ko-KR" sz="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범주화</a:t>
            </a:r>
            <a:endParaRPr sz="13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0"/>
          <p:cNvSpPr txBox="1"/>
          <p:nvPr/>
        </p:nvSpPr>
        <p:spPr>
          <a:xfrm>
            <a:off x="4677062" y="3424576"/>
            <a:ext cx="15359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반찬 개수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인원 수 스케일링</a:t>
            </a:r>
            <a:endParaRPr/>
          </a:p>
        </p:txBody>
      </p:sp>
      <p:sp>
        <p:nvSpPr>
          <p:cNvPr id="333" name="Google Shape;333;p10"/>
          <p:cNvSpPr txBox="1"/>
          <p:nvPr/>
        </p:nvSpPr>
        <p:spPr>
          <a:xfrm>
            <a:off x="6446216" y="3434179"/>
            <a:ext cx="1326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계절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날씨별 범주화</a:t>
            </a:r>
            <a:endParaRPr/>
          </a:p>
        </p:txBody>
      </p:sp>
      <p:sp>
        <p:nvSpPr>
          <p:cNvPr id="334" name="Google Shape;334;p10"/>
          <p:cNvSpPr txBox="1"/>
          <p:nvPr/>
        </p:nvSpPr>
        <p:spPr>
          <a:xfrm>
            <a:off x="9933974" y="3434179"/>
            <a:ext cx="15520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공휴일 자료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연차쓰기 좋은 날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3890477" y="1700249"/>
            <a:ext cx="49785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요일, 식사가능인원, 식사비율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0"/>
          <p:cNvSpPr txBox="1"/>
          <p:nvPr/>
        </p:nvSpPr>
        <p:spPr>
          <a:xfrm>
            <a:off x="1294158" y="4492093"/>
            <a:ext cx="13805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닭, 돼지, 소, 떡,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오리, 해물 등</a:t>
            </a:r>
            <a:endParaRPr/>
          </a:p>
        </p:txBody>
      </p:sp>
      <p:sp>
        <p:nvSpPr>
          <p:cNvPr id="337" name="Google Shape;337;p10"/>
          <p:cNvSpPr txBox="1"/>
          <p:nvPr/>
        </p:nvSpPr>
        <p:spPr>
          <a:xfrm>
            <a:off x="3090096" y="4450157"/>
            <a:ext cx="13147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인기 있는 메뉴,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메뉴별 선호도</a:t>
            </a:r>
            <a:endParaRPr/>
          </a:p>
        </p:txBody>
      </p:sp>
      <p:sp>
        <p:nvSpPr>
          <p:cNvPr id="338" name="Google Shape;338;p10"/>
          <p:cNvSpPr txBox="1"/>
          <p:nvPr/>
        </p:nvSpPr>
        <p:spPr>
          <a:xfrm>
            <a:off x="4759617" y="4569193"/>
            <a:ext cx="14221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Min-Max, log1p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"/>
          <p:cNvSpPr txBox="1"/>
          <p:nvPr/>
        </p:nvSpPr>
        <p:spPr>
          <a:xfrm>
            <a:off x="6600380" y="4469314"/>
            <a:ext cx="13083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불쾌지수, 폭염,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한파, 강수량</a:t>
            </a:r>
            <a:endParaRPr/>
          </a:p>
        </p:txBody>
      </p:sp>
      <p:sp>
        <p:nvSpPr>
          <p:cNvPr id="340" name="Google Shape;340;p10"/>
          <p:cNvSpPr txBox="1"/>
          <p:nvPr/>
        </p:nvSpPr>
        <p:spPr>
          <a:xfrm>
            <a:off x="8240494" y="4563596"/>
            <a:ext cx="1430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볶음, 찜, 구이 등</a:t>
            </a:r>
            <a:endParaRPr/>
          </a:p>
        </p:txBody>
      </p:sp>
      <p:cxnSp>
        <p:nvCxnSpPr>
          <p:cNvPr id="341" name="Google Shape;341;p10"/>
          <p:cNvCxnSpPr/>
          <p:nvPr/>
        </p:nvCxnSpPr>
        <p:spPr>
          <a:xfrm>
            <a:off x="1170974" y="4297680"/>
            <a:ext cx="1647826" cy="0"/>
          </a:xfrm>
          <a:prstGeom prst="straightConnector1">
            <a:avLst/>
          </a:prstGeom>
          <a:noFill/>
          <a:ln cap="flat" cmpd="sng" w="28575">
            <a:solidFill>
              <a:srgbClr val="B7D6A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10"/>
          <p:cNvCxnSpPr/>
          <p:nvPr/>
        </p:nvCxnSpPr>
        <p:spPr>
          <a:xfrm>
            <a:off x="2923574" y="4297680"/>
            <a:ext cx="1647826" cy="0"/>
          </a:xfrm>
          <a:prstGeom prst="straightConnector1">
            <a:avLst/>
          </a:prstGeom>
          <a:noFill/>
          <a:ln cap="flat" cmpd="sng" w="28575">
            <a:solidFill>
              <a:srgbClr val="B7D6A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43" name="Google Shape;343;p10"/>
          <p:cNvCxnSpPr/>
          <p:nvPr/>
        </p:nvCxnSpPr>
        <p:spPr>
          <a:xfrm>
            <a:off x="4688946" y="4290060"/>
            <a:ext cx="1647826" cy="0"/>
          </a:xfrm>
          <a:prstGeom prst="straightConnector1">
            <a:avLst/>
          </a:prstGeom>
          <a:noFill/>
          <a:ln cap="flat" cmpd="sng" w="28575">
            <a:solidFill>
              <a:srgbClr val="B7D6A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44" name="Google Shape;344;p10"/>
          <p:cNvCxnSpPr/>
          <p:nvPr/>
        </p:nvCxnSpPr>
        <p:spPr>
          <a:xfrm>
            <a:off x="6428774" y="4297680"/>
            <a:ext cx="1647826" cy="0"/>
          </a:xfrm>
          <a:prstGeom prst="straightConnector1">
            <a:avLst/>
          </a:prstGeom>
          <a:noFill/>
          <a:ln cap="flat" cmpd="sng" w="28575">
            <a:solidFill>
              <a:srgbClr val="B7D6A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45" name="Google Shape;345;p10"/>
          <p:cNvCxnSpPr/>
          <p:nvPr/>
        </p:nvCxnSpPr>
        <p:spPr>
          <a:xfrm>
            <a:off x="8181374" y="4297680"/>
            <a:ext cx="1647826" cy="0"/>
          </a:xfrm>
          <a:prstGeom prst="straightConnector1">
            <a:avLst/>
          </a:prstGeom>
          <a:noFill/>
          <a:ln cap="flat" cmpd="sng" w="28575">
            <a:solidFill>
              <a:srgbClr val="B7D6A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46" name="Google Shape;346;p10"/>
          <p:cNvCxnSpPr/>
          <p:nvPr/>
        </p:nvCxnSpPr>
        <p:spPr>
          <a:xfrm>
            <a:off x="9946746" y="4290060"/>
            <a:ext cx="1647826" cy="0"/>
          </a:xfrm>
          <a:prstGeom prst="straightConnector1">
            <a:avLst/>
          </a:prstGeom>
          <a:noFill/>
          <a:ln cap="flat" cmpd="sng" w="28575">
            <a:solidFill>
              <a:srgbClr val="B7D6A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47" name="Google Shape;347;p10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뷔페 사진, 38,000개 이상의 고품질 무료 스톡 사진" id="352" name="Google Shape;352;p11"/>
          <p:cNvPicPr preferRelativeResize="0"/>
          <p:nvPr/>
        </p:nvPicPr>
        <p:blipFill rotWithShape="1">
          <a:blip r:embed="rId3">
            <a:alphaModFix/>
          </a:blip>
          <a:srcRect b="0" l="21075" r="29462" t="0"/>
          <a:stretch/>
        </p:blipFill>
        <p:spPr>
          <a:xfrm flipH="1">
            <a:off x="1454027" y="0"/>
            <a:ext cx="5078290" cy="68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1"/>
          <p:cNvSpPr/>
          <p:nvPr/>
        </p:nvSpPr>
        <p:spPr>
          <a:xfrm>
            <a:off x="5324354" y="370389"/>
            <a:ext cx="2731626" cy="2905246"/>
          </a:xfrm>
          <a:prstGeom prst="rect">
            <a:avLst/>
          </a:prstGeom>
          <a:noFill/>
          <a:ln cap="flat" cmpd="sng" w="85725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1"/>
          <p:cNvSpPr txBox="1"/>
          <p:nvPr/>
        </p:nvSpPr>
        <p:spPr>
          <a:xfrm>
            <a:off x="6551272" y="381965"/>
            <a:ext cx="1590500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99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8915172" y="3027704"/>
            <a:ext cx="15792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선택된 소수의 피처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11"/>
          <p:cNvCxnSpPr/>
          <p:nvPr/>
        </p:nvCxnSpPr>
        <p:spPr>
          <a:xfrm>
            <a:off x="6829063" y="6413410"/>
            <a:ext cx="4987017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11"/>
          <p:cNvCxnSpPr/>
          <p:nvPr/>
        </p:nvCxnSpPr>
        <p:spPr>
          <a:xfrm>
            <a:off x="8242961" y="2493395"/>
            <a:ext cx="600049" cy="136332"/>
          </a:xfrm>
          <a:prstGeom prst="straightConnector1">
            <a:avLst/>
          </a:prstGeom>
          <a:noFill/>
          <a:ln cap="flat" cmpd="sng" w="635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1"/>
          <p:cNvSpPr txBox="1"/>
          <p:nvPr/>
        </p:nvSpPr>
        <p:spPr>
          <a:xfrm>
            <a:off x="8928911" y="2566367"/>
            <a:ext cx="24961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선정된 최적의 피처</a:t>
            </a:r>
            <a:endParaRPr/>
          </a:p>
        </p:txBody>
      </p:sp>
      <p:grpSp>
        <p:nvGrpSpPr>
          <p:cNvPr id="359" name="Google Shape;359;p11"/>
          <p:cNvGrpSpPr/>
          <p:nvPr/>
        </p:nvGrpSpPr>
        <p:grpSpPr>
          <a:xfrm flipH="1">
            <a:off x="1454027" y="0"/>
            <a:ext cx="2307745" cy="6858000"/>
            <a:chOff x="3977654" y="0"/>
            <a:chExt cx="2529812" cy="6858000"/>
          </a:xfrm>
        </p:grpSpPr>
        <p:sp>
          <p:nvSpPr>
            <p:cNvPr id="360" name="Google Shape;360;p11"/>
            <p:cNvSpPr/>
            <p:nvPr/>
          </p:nvSpPr>
          <p:spPr>
            <a:xfrm>
              <a:off x="6019104" y="0"/>
              <a:ext cx="488362" cy="685800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 rot="10800000">
              <a:off x="3977654" y="0"/>
              <a:ext cx="2041450" cy="6858000"/>
            </a:xfrm>
            <a:prstGeom prst="rtTriangl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2" name="Google Shape;362;p11"/>
          <p:cNvSpPr txBox="1"/>
          <p:nvPr/>
        </p:nvSpPr>
        <p:spPr>
          <a:xfrm rot="-5400000">
            <a:off x="-20734" y="1062961"/>
            <a:ext cx="2426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MID PROJECT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p11"/>
          <p:cNvCxnSpPr/>
          <p:nvPr/>
        </p:nvCxnSpPr>
        <p:spPr>
          <a:xfrm>
            <a:off x="1250066" y="2731626"/>
            <a:ext cx="0" cy="3264061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p11"/>
          <p:cNvSpPr/>
          <p:nvPr/>
        </p:nvSpPr>
        <p:spPr>
          <a:xfrm>
            <a:off x="7078351" y="5571510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으쌰으쌰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11"/>
          <p:cNvSpPr/>
          <p:nvPr/>
        </p:nvSpPr>
        <p:spPr>
          <a:xfrm>
            <a:off x="8998997" y="5571510"/>
            <a:ext cx="463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4팀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11"/>
          <p:cNvSpPr/>
          <p:nvPr/>
        </p:nvSpPr>
        <p:spPr>
          <a:xfrm>
            <a:off x="10509663" y="5571510"/>
            <a:ext cx="805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1석 4조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11"/>
          <p:cNvSpPr/>
          <p:nvPr/>
        </p:nvSpPr>
        <p:spPr>
          <a:xfrm>
            <a:off x="10447545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11"/>
          <p:cNvSpPr/>
          <p:nvPr/>
        </p:nvSpPr>
        <p:spPr>
          <a:xfrm>
            <a:off x="7108947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1"/>
          <p:cNvSpPr/>
          <p:nvPr/>
        </p:nvSpPr>
        <p:spPr>
          <a:xfrm>
            <a:off x="8778246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음식 아이콘, 먹는, 아이콘 디자인, 저녁 식사, 손, 손가락, 프로펠러, 로고 png | Klipartz" id="370" name="Google Shape;3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3815" y="4830980"/>
            <a:ext cx="528770" cy="528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라면의 아이콘 벡터 그래픽흑백 스타일의 아이콘카페, 스톡 벡터(로열티 프리) 2013988538 | Shutterstock" id="371" name="Google Shape;3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6694" y="4667102"/>
            <a:ext cx="847040" cy="912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리사 모자 - 무료 음식개 아이콘" id="372" name="Google Shape;37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9160" y="4814858"/>
            <a:ext cx="616683" cy="61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12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12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12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2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2"/>
          <p:cNvSpPr txBox="1"/>
          <p:nvPr/>
        </p:nvSpPr>
        <p:spPr>
          <a:xfrm>
            <a:off x="355600" y="617199"/>
            <a:ext cx="19928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최종 선택 피처</a:t>
            </a:r>
            <a:endParaRPr/>
          </a:p>
        </p:txBody>
      </p:sp>
      <p:graphicFrame>
        <p:nvGraphicFramePr>
          <p:cNvPr id="383" name="Google Shape;383;p12"/>
          <p:cNvGraphicFramePr/>
          <p:nvPr/>
        </p:nvGraphicFramePr>
        <p:xfrm>
          <a:off x="363380" y="21598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식사가능인원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야근수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휴가자수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재택근무자수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출장자수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반찬1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 hMerge="1"/>
                <a:tc rowSpan="2" hMerge="1"/>
              </a:tr>
              <a:tr h="54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메인메뉴범주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_볶음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중식계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sng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 vMerge="1"/>
                <a:tc hMerge="1" vMerge="1"/>
                <a:tc hMerge="1" vMerge="1"/>
              </a:tr>
            </a:tbl>
          </a:graphicData>
        </a:graphic>
      </p:graphicFrame>
      <p:sp>
        <p:nvSpPr>
          <p:cNvPr id="384" name="Google Shape;384;p12"/>
          <p:cNvSpPr txBox="1"/>
          <p:nvPr/>
        </p:nvSpPr>
        <p:spPr>
          <a:xfrm>
            <a:off x="468056" y="1616407"/>
            <a:ext cx="2469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train_lunch 데이터셋 ]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6410585" y="1638605"/>
            <a:ext cx="2469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train_dinner 데이터셋 ]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6" name="Google Shape;386;p12"/>
          <p:cNvGraphicFramePr/>
          <p:nvPr/>
        </p:nvGraphicFramePr>
        <p:xfrm>
          <a:off x="6305908" y="21598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식사가능인원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야근수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휴가자수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재택근무자수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출장자수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반찬1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 hMerge="1"/>
                <a:tc rowSpan="2" hMerge="1"/>
              </a:tr>
              <a:tr h="54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메인메뉴범주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_볶음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석식계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 vMerge="1"/>
                <a:tc hMerge="1" vMerge="1"/>
                <a:tc hMerge="1" v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13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p13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4" name="Google Shape;394;p13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3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3"/>
          <p:cNvSpPr txBox="1"/>
          <p:nvPr/>
        </p:nvSpPr>
        <p:spPr>
          <a:xfrm>
            <a:off x="939460" y="732738"/>
            <a:ext cx="17107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날짜 관련 피처</a:t>
            </a:r>
            <a:endParaRPr/>
          </a:p>
        </p:txBody>
      </p:sp>
      <p:pic>
        <p:nvPicPr>
          <p:cNvPr descr="연말 달력 일러스트 ai 무료다운로드 free Year-end calendar vector - Urbanbrush" id="397" name="Google Shape;397;p13"/>
          <p:cNvPicPr preferRelativeResize="0"/>
          <p:nvPr/>
        </p:nvPicPr>
        <p:blipFill rotWithShape="1">
          <a:blip r:embed="rId3">
            <a:alphaModFix/>
          </a:blip>
          <a:srcRect b="40130" l="31666" r="29593" t="25814"/>
          <a:stretch/>
        </p:blipFill>
        <p:spPr>
          <a:xfrm>
            <a:off x="273932" y="567661"/>
            <a:ext cx="656320" cy="611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Google Shape;398;p13"/>
          <p:cNvGraphicFramePr/>
          <p:nvPr/>
        </p:nvGraphicFramePr>
        <p:xfrm>
          <a:off x="2801166" y="59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8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99" name="Google Shape;399;p13"/>
          <p:cNvSpPr/>
          <p:nvPr/>
        </p:nvSpPr>
        <p:spPr>
          <a:xfrm>
            <a:off x="2788466" y="584332"/>
            <a:ext cx="886914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차트이(가) 표시된 사진&#10;&#10;자동 생성된 설명" id="400" name="Google Shape;400;p13"/>
          <p:cNvPicPr preferRelativeResize="0"/>
          <p:nvPr/>
        </p:nvPicPr>
        <p:blipFill rotWithShape="1">
          <a:blip r:embed="rId4">
            <a:alphaModFix/>
          </a:blip>
          <a:srcRect b="1870" l="1511" r="1454" t="50000"/>
          <a:stretch/>
        </p:blipFill>
        <p:spPr>
          <a:xfrm>
            <a:off x="239567" y="2098172"/>
            <a:ext cx="11830492" cy="327319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3"/>
          <p:cNvSpPr/>
          <p:nvPr/>
        </p:nvSpPr>
        <p:spPr>
          <a:xfrm>
            <a:off x="1727070" y="3876897"/>
            <a:ext cx="1895088" cy="155279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14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8" name="Google Shape;408;p14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p14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4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4"/>
          <p:cNvSpPr txBox="1"/>
          <p:nvPr/>
        </p:nvSpPr>
        <p:spPr>
          <a:xfrm>
            <a:off x="939460" y="732738"/>
            <a:ext cx="17107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날짜 관련 피처</a:t>
            </a:r>
            <a:endParaRPr/>
          </a:p>
        </p:txBody>
      </p:sp>
      <p:pic>
        <p:nvPicPr>
          <p:cNvPr descr="연말 달력 일러스트 ai 무료다운로드 free Year-end calendar vector - Urbanbrush" id="412" name="Google Shape;412;p14"/>
          <p:cNvPicPr preferRelativeResize="0"/>
          <p:nvPr/>
        </p:nvPicPr>
        <p:blipFill rotWithShape="1">
          <a:blip r:embed="rId3">
            <a:alphaModFix/>
          </a:blip>
          <a:srcRect b="40130" l="31666" r="29593" t="25814"/>
          <a:stretch/>
        </p:blipFill>
        <p:spPr>
          <a:xfrm>
            <a:off x="273932" y="567661"/>
            <a:ext cx="656320" cy="611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3" name="Google Shape;413;p14"/>
          <p:cNvGraphicFramePr/>
          <p:nvPr/>
        </p:nvGraphicFramePr>
        <p:xfrm>
          <a:off x="2801166" y="59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8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4" name="Google Shape;414;p14"/>
          <p:cNvSpPr/>
          <p:nvPr/>
        </p:nvSpPr>
        <p:spPr>
          <a:xfrm>
            <a:off x="4495699" y="599464"/>
            <a:ext cx="886914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차트이(가) 표시된 사진&#10;&#10;자동 생성된 설명" id="415" name="Google Shape;4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0464" y="1549266"/>
            <a:ext cx="6710752" cy="460022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4"/>
          <p:cNvSpPr/>
          <p:nvPr/>
        </p:nvSpPr>
        <p:spPr>
          <a:xfrm>
            <a:off x="3122264" y="1568644"/>
            <a:ext cx="1130760" cy="471873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8193995" y="1556774"/>
            <a:ext cx="1130760" cy="471873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15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4" name="Google Shape;424;p15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5" name="Google Shape;425;p15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5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5"/>
          <p:cNvSpPr txBox="1"/>
          <p:nvPr/>
        </p:nvSpPr>
        <p:spPr>
          <a:xfrm>
            <a:off x="939460" y="732738"/>
            <a:ext cx="17107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날짜 관련 피처</a:t>
            </a:r>
            <a:endParaRPr/>
          </a:p>
        </p:txBody>
      </p:sp>
      <p:pic>
        <p:nvPicPr>
          <p:cNvPr descr="연말 달력 일러스트 ai 무료다운로드 free Year-end calendar vector - Urbanbrush" id="428" name="Google Shape;428;p15"/>
          <p:cNvPicPr preferRelativeResize="0"/>
          <p:nvPr/>
        </p:nvPicPr>
        <p:blipFill rotWithShape="1">
          <a:blip r:embed="rId3">
            <a:alphaModFix/>
          </a:blip>
          <a:srcRect b="40130" l="31666" r="29593" t="25814"/>
          <a:stretch/>
        </p:blipFill>
        <p:spPr>
          <a:xfrm>
            <a:off x="273932" y="567661"/>
            <a:ext cx="656320" cy="611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9" name="Google Shape;429;p15"/>
          <p:cNvGraphicFramePr/>
          <p:nvPr/>
        </p:nvGraphicFramePr>
        <p:xfrm>
          <a:off x="2801166" y="59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8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15"/>
          <p:cNvSpPr/>
          <p:nvPr/>
        </p:nvSpPr>
        <p:spPr>
          <a:xfrm>
            <a:off x="5362438" y="584332"/>
            <a:ext cx="886914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15"/>
          <p:cNvSpPr txBox="1"/>
          <p:nvPr/>
        </p:nvSpPr>
        <p:spPr>
          <a:xfrm>
            <a:off x="1212268" y="1803902"/>
            <a:ext cx="3837910" cy="36933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평소 vs 공휴일 전</a:t>
            </a: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‘중식계’, ‘석식계’ 비교</a:t>
            </a:r>
            <a:endParaRPr/>
          </a:p>
        </p:txBody>
      </p:sp>
      <p:cxnSp>
        <p:nvCxnSpPr>
          <p:cNvPr id="432" name="Google Shape;432;p15"/>
          <p:cNvCxnSpPr/>
          <p:nvPr/>
        </p:nvCxnSpPr>
        <p:spPr>
          <a:xfrm>
            <a:off x="1212268" y="1803902"/>
            <a:ext cx="0" cy="369332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차트이(가) 표시된 사진&#10;&#10;자동 생성된 설명" id="433" name="Google Shape;4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2268" y="2410535"/>
            <a:ext cx="4162870" cy="297661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5"/>
          <p:cNvSpPr txBox="1"/>
          <p:nvPr/>
        </p:nvSpPr>
        <p:spPr>
          <a:xfrm>
            <a:off x="737037" y="5606922"/>
            <a:ext cx="10212841" cy="7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공휴일 전에 평소보다 중식계 수요가 200명 가량 적은 것을 확인할 수 있다. 석식계는 약 150명이 줄었다.</a:t>
            </a:r>
            <a:endParaRPr/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공휴일 전에 회사 내에 인원이 더 적어서 그런 것은 아닐지 알아보았다.</a:t>
            </a:r>
            <a:endParaRPr/>
          </a:p>
        </p:txBody>
      </p:sp>
      <p:grpSp>
        <p:nvGrpSpPr>
          <p:cNvPr id="435" name="Google Shape;435;p15"/>
          <p:cNvGrpSpPr/>
          <p:nvPr/>
        </p:nvGrpSpPr>
        <p:grpSpPr>
          <a:xfrm>
            <a:off x="6085840" y="2351643"/>
            <a:ext cx="4464502" cy="3057748"/>
            <a:chOff x="6279698" y="1921452"/>
            <a:chExt cx="4971570" cy="3506266"/>
          </a:xfrm>
        </p:grpSpPr>
        <p:pic>
          <p:nvPicPr>
            <p:cNvPr descr="차트이(가) 표시된 사진&#10;&#10;자동 생성된 설명" id="436" name="Google Shape;436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79698" y="1921452"/>
              <a:ext cx="4971570" cy="3506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15"/>
            <p:cNvSpPr/>
            <p:nvPr/>
          </p:nvSpPr>
          <p:spPr>
            <a:xfrm>
              <a:off x="7012929" y="2301875"/>
              <a:ext cx="1777852" cy="2721715"/>
            </a:xfrm>
            <a:prstGeom prst="rect">
              <a:avLst/>
            </a:prstGeom>
            <a:solidFill>
              <a:srgbClr val="0083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9247653" y="3276600"/>
              <a:ext cx="1777852" cy="1746990"/>
            </a:xfrm>
            <a:prstGeom prst="rect">
              <a:avLst/>
            </a:prstGeom>
            <a:solidFill>
              <a:srgbClr val="0083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6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16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" name="Google Shape;445;p16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6" name="Google Shape;446;p16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6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6"/>
          <p:cNvSpPr txBox="1"/>
          <p:nvPr/>
        </p:nvSpPr>
        <p:spPr>
          <a:xfrm>
            <a:off x="939460" y="732738"/>
            <a:ext cx="17107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날짜 관련 피처</a:t>
            </a:r>
            <a:endParaRPr/>
          </a:p>
        </p:txBody>
      </p:sp>
      <p:pic>
        <p:nvPicPr>
          <p:cNvPr descr="연말 달력 일러스트 ai 무료다운로드 free Year-end calendar vector - Urbanbrush" id="449" name="Google Shape;449;p16"/>
          <p:cNvPicPr preferRelativeResize="0"/>
          <p:nvPr/>
        </p:nvPicPr>
        <p:blipFill rotWithShape="1">
          <a:blip r:embed="rId3">
            <a:alphaModFix/>
          </a:blip>
          <a:srcRect b="40130" l="31666" r="29593" t="25814"/>
          <a:stretch/>
        </p:blipFill>
        <p:spPr>
          <a:xfrm>
            <a:off x="273932" y="567661"/>
            <a:ext cx="656320" cy="611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0" name="Google Shape;450;p16"/>
          <p:cNvGraphicFramePr/>
          <p:nvPr/>
        </p:nvGraphicFramePr>
        <p:xfrm>
          <a:off x="2801166" y="59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8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51" name="Google Shape;451;p16"/>
          <p:cNvSpPr/>
          <p:nvPr/>
        </p:nvSpPr>
        <p:spPr>
          <a:xfrm>
            <a:off x="5362438" y="584332"/>
            <a:ext cx="886914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16"/>
          <p:cNvSpPr txBox="1"/>
          <p:nvPr/>
        </p:nvSpPr>
        <p:spPr>
          <a:xfrm>
            <a:off x="1212268" y="1803902"/>
            <a:ext cx="4676280" cy="36933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평소 vs 공휴일 전</a:t>
            </a: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‘식사가능인원’, ‘휴가자수’ 비교</a:t>
            </a:r>
            <a:endParaRPr/>
          </a:p>
        </p:txBody>
      </p:sp>
      <p:cxnSp>
        <p:nvCxnSpPr>
          <p:cNvPr id="453" name="Google Shape;453;p16"/>
          <p:cNvCxnSpPr/>
          <p:nvPr/>
        </p:nvCxnSpPr>
        <p:spPr>
          <a:xfrm>
            <a:off x="1212268" y="1803902"/>
            <a:ext cx="0" cy="369332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54" name="Google Shape;454;p16"/>
          <p:cNvGrpSpPr/>
          <p:nvPr/>
        </p:nvGrpSpPr>
        <p:grpSpPr>
          <a:xfrm>
            <a:off x="6344202" y="2450061"/>
            <a:ext cx="4422513" cy="3051591"/>
            <a:chOff x="6384922" y="1915397"/>
            <a:chExt cx="5070041" cy="3498394"/>
          </a:xfrm>
        </p:grpSpPr>
        <p:pic>
          <p:nvPicPr>
            <p:cNvPr descr="차트이(가) 표시된 사진&#10;&#10;자동 생성된 설명" id="455" name="Google Shape;455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84922" y="1915397"/>
              <a:ext cx="5070041" cy="349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16"/>
            <p:cNvSpPr/>
            <p:nvPr/>
          </p:nvSpPr>
          <p:spPr>
            <a:xfrm>
              <a:off x="7130404" y="4144498"/>
              <a:ext cx="1800871" cy="857990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9384506" y="2249024"/>
              <a:ext cx="1783557" cy="2753465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8" name="Google Shape;458;p16"/>
          <p:cNvGrpSpPr/>
          <p:nvPr/>
        </p:nvGrpSpPr>
        <p:grpSpPr>
          <a:xfrm>
            <a:off x="1212268" y="2450061"/>
            <a:ext cx="4419740" cy="3051591"/>
            <a:chOff x="737037" y="1915397"/>
            <a:chExt cx="5066862" cy="3498394"/>
          </a:xfrm>
        </p:grpSpPr>
        <p:pic>
          <p:nvPicPr>
            <p:cNvPr descr="차트이(가) 표시된 사진&#10;&#10;자동 생성된 설명" id="459" name="Google Shape;459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7037" y="1915397"/>
              <a:ext cx="5066862" cy="349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6"/>
            <p:cNvSpPr/>
            <p:nvPr/>
          </p:nvSpPr>
          <p:spPr>
            <a:xfrm>
              <a:off x="3763872" y="2583180"/>
              <a:ext cx="1783557" cy="2385623"/>
            </a:xfrm>
            <a:prstGeom prst="rect">
              <a:avLst/>
            </a:prstGeom>
            <a:solidFill>
              <a:srgbClr val="7030A0"/>
            </a:solidFill>
            <a:ln cap="flat" cmpd="sng" w="127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1550709" y="2245042"/>
              <a:ext cx="1783557" cy="2723762"/>
            </a:xfrm>
            <a:prstGeom prst="rect">
              <a:avLst/>
            </a:prstGeom>
            <a:solidFill>
              <a:srgbClr val="7030A0"/>
            </a:solidFill>
            <a:ln cap="flat" cmpd="sng" w="127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2" name="Google Shape;462;p16"/>
          <p:cNvSpPr txBox="1"/>
          <p:nvPr/>
        </p:nvSpPr>
        <p:spPr>
          <a:xfrm>
            <a:off x="737037" y="5606922"/>
            <a:ext cx="10212841" cy="7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회사 내에 남아있는 인원이 평소보다 공휴일 전에 260명 가량 더 적었다.</a:t>
            </a:r>
            <a:endParaRPr/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공휴일 전에 식사가능인원이 적은 이유로 휴가자수를 예측해보았다.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7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17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9" name="Google Shape;469;p17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17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7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7"/>
          <p:cNvSpPr txBox="1"/>
          <p:nvPr/>
        </p:nvSpPr>
        <p:spPr>
          <a:xfrm>
            <a:off x="939460" y="732738"/>
            <a:ext cx="17107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날짜 관련 피처</a:t>
            </a:r>
            <a:endParaRPr/>
          </a:p>
        </p:txBody>
      </p:sp>
      <p:pic>
        <p:nvPicPr>
          <p:cNvPr descr="연말 달력 일러스트 ai 무료다운로드 free Year-end calendar vector - Urbanbrush" id="473" name="Google Shape;473;p17"/>
          <p:cNvPicPr preferRelativeResize="0"/>
          <p:nvPr/>
        </p:nvPicPr>
        <p:blipFill rotWithShape="1">
          <a:blip r:embed="rId3">
            <a:alphaModFix/>
          </a:blip>
          <a:srcRect b="40130" l="31666" r="29593" t="25814"/>
          <a:stretch/>
        </p:blipFill>
        <p:spPr>
          <a:xfrm>
            <a:off x="273932" y="567661"/>
            <a:ext cx="656320" cy="611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4" name="Google Shape;474;p17"/>
          <p:cNvGraphicFramePr/>
          <p:nvPr/>
        </p:nvGraphicFramePr>
        <p:xfrm>
          <a:off x="2801166" y="59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8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5" name="Google Shape;475;p17"/>
          <p:cNvSpPr/>
          <p:nvPr/>
        </p:nvSpPr>
        <p:spPr>
          <a:xfrm>
            <a:off x="6213338" y="580361"/>
            <a:ext cx="886914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17"/>
          <p:cNvSpPr txBox="1"/>
          <p:nvPr/>
        </p:nvSpPr>
        <p:spPr>
          <a:xfrm>
            <a:off x="1212268" y="1803902"/>
            <a:ext cx="3853940" cy="36933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평소 vs 공휴일 후</a:t>
            </a: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‘중식계’, ‘석식계’ 비교</a:t>
            </a:r>
            <a:endParaRPr/>
          </a:p>
        </p:txBody>
      </p:sp>
      <p:cxnSp>
        <p:nvCxnSpPr>
          <p:cNvPr id="477" name="Google Shape;477;p17"/>
          <p:cNvCxnSpPr/>
          <p:nvPr/>
        </p:nvCxnSpPr>
        <p:spPr>
          <a:xfrm>
            <a:off x="1212268" y="1803902"/>
            <a:ext cx="0" cy="369332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차트이(가) 표시된 사진&#10;&#10;자동 생성된 설명" id="478" name="Google Shape;47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650" y="2394603"/>
            <a:ext cx="4289150" cy="2978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17"/>
          <p:cNvGrpSpPr/>
          <p:nvPr/>
        </p:nvGrpSpPr>
        <p:grpSpPr>
          <a:xfrm>
            <a:off x="6295103" y="2394603"/>
            <a:ext cx="4199910" cy="3006310"/>
            <a:chOff x="6546801" y="1884037"/>
            <a:chExt cx="4961440" cy="3551416"/>
          </a:xfrm>
        </p:grpSpPr>
        <p:pic>
          <p:nvPicPr>
            <p:cNvPr descr="차트이(가) 표시된 사진&#10;&#10;자동 생성된 설명" id="480" name="Google Shape;48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6801" y="1884037"/>
              <a:ext cx="4961440" cy="3551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17"/>
            <p:cNvSpPr/>
            <p:nvPr/>
          </p:nvSpPr>
          <p:spPr>
            <a:xfrm>
              <a:off x="7273279" y="2541457"/>
              <a:ext cx="1777852" cy="2452023"/>
            </a:xfrm>
            <a:prstGeom prst="rect">
              <a:avLst/>
            </a:prstGeom>
            <a:solidFill>
              <a:srgbClr val="0083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9520703" y="2252663"/>
              <a:ext cx="1777852" cy="2740817"/>
            </a:xfrm>
            <a:prstGeom prst="rect">
              <a:avLst/>
            </a:prstGeom>
            <a:solidFill>
              <a:srgbClr val="0083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3" name="Google Shape;483;p17"/>
          <p:cNvSpPr txBox="1"/>
          <p:nvPr/>
        </p:nvSpPr>
        <p:spPr>
          <a:xfrm>
            <a:off x="737037" y="5606922"/>
            <a:ext cx="10212841" cy="37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공휴일 후에는 평소보다 중식계, 석식계 모두 수요가 많았다. 이는 공휴일 전에 식사 수요가 평소보다 적었던 것과 대비되는 결과이다.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8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18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p18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p18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8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8"/>
          <p:cNvSpPr txBox="1"/>
          <p:nvPr/>
        </p:nvSpPr>
        <p:spPr>
          <a:xfrm>
            <a:off x="939460" y="732738"/>
            <a:ext cx="17107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날짜 관련 피처</a:t>
            </a:r>
            <a:endParaRPr/>
          </a:p>
        </p:txBody>
      </p:sp>
      <p:pic>
        <p:nvPicPr>
          <p:cNvPr descr="연말 달력 일러스트 ai 무료다운로드 free Year-end calendar vector - Urbanbrush" id="494" name="Google Shape;494;p18"/>
          <p:cNvPicPr preferRelativeResize="0"/>
          <p:nvPr/>
        </p:nvPicPr>
        <p:blipFill rotWithShape="1">
          <a:blip r:embed="rId3">
            <a:alphaModFix/>
          </a:blip>
          <a:srcRect b="40130" l="31666" r="29593" t="25814"/>
          <a:stretch/>
        </p:blipFill>
        <p:spPr>
          <a:xfrm>
            <a:off x="273932" y="567661"/>
            <a:ext cx="656320" cy="611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18"/>
          <p:cNvGraphicFramePr/>
          <p:nvPr/>
        </p:nvGraphicFramePr>
        <p:xfrm>
          <a:off x="2801166" y="59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8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96" name="Google Shape;496;p18"/>
          <p:cNvSpPr/>
          <p:nvPr/>
        </p:nvSpPr>
        <p:spPr>
          <a:xfrm>
            <a:off x="6213338" y="580361"/>
            <a:ext cx="886914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1212268" y="1803902"/>
            <a:ext cx="4676280" cy="36933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평소 vs 공휴일 후</a:t>
            </a: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‘식사가능인원’, ‘휴가자수’ 비교</a:t>
            </a:r>
            <a:endParaRPr/>
          </a:p>
        </p:txBody>
      </p:sp>
      <p:cxnSp>
        <p:nvCxnSpPr>
          <p:cNvPr id="498" name="Google Shape;498;p18"/>
          <p:cNvCxnSpPr/>
          <p:nvPr/>
        </p:nvCxnSpPr>
        <p:spPr>
          <a:xfrm>
            <a:off x="1212268" y="1803902"/>
            <a:ext cx="0" cy="369332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99" name="Google Shape;499;p18"/>
          <p:cNvGrpSpPr/>
          <p:nvPr/>
        </p:nvGrpSpPr>
        <p:grpSpPr>
          <a:xfrm>
            <a:off x="6288039" y="2311089"/>
            <a:ext cx="4362096" cy="3131465"/>
            <a:chOff x="6585958" y="1899875"/>
            <a:chExt cx="4995842" cy="3586419"/>
          </a:xfrm>
        </p:grpSpPr>
        <p:pic>
          <p:nvPicPr>
            <p:cNvPr descr="차트이(가) 표시된 사진&#10;&#10;자동 생성된 설명" id="500" name="Google Shape;500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85958" y="1899875"/>
              <a:ext cx="4995842" cy="3586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18"/>
            <p:cNvSpPr/>
            <p:nvPr/>
          </p:nvSpPr>
          <p:spPr>
            <a:xfrm>
              <a:off x="7313612" y="3416300"/>
              <a:ext cx="1825626" cy="1623165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9584202" y="2279650"/>
              <a:ext cx="1802606" cy="2759815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03" name="Google Shape;503;p18"/>
          <p:cNvGrpSpPr/>
          <p:nvPr/>
        </p:nvGrpSpPr>
        <p:grpSpPr>
          <a:xfrm>
            <a:off x="1198054" y="2358466"/>
            <a:ext cx="4529646" cy="3067911"/>
            <a:chOff x="683759" y="1899875"/>
            <a:chExt cx="5187735" cy="3513632"/>
          </a:xfrm>
        </p:grpSpPr>
        <p:pic>
          <p:nvPicPr>
            <p:cNvPr descr="차트이(가) 표시된 사진&#10;&#10;자동 생성된 설명" id="504" name="Google Shape;504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3759" y="1899875"/>
              <a:ext cx="5187735" cy="3513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18"/>
            <p:cNvSpPr/>
            <p:nvPr/>
          </p:nvSpPr>
          <p:spPr>
            <a:xfrm>
              <a:off x="3773952" y="2279650"/>
              <a:ext cx="1826748" cy="2718351"/>
            </a:xfrm>
            <a:prstGeom prst="rect">
              <a:avLst/>
            </a:prstGeom>
            <a:solidFill>
              <a:srgbClr val="7030A0"/>
            </a:solidFill>
            <a:ln cap="flat" cmpd="sng" w="127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1518139" y="2231837"/>
              <a:ext cx="1826748" cy="2767982"/>
            </a:xfrm>
            <a:prstGeom prst="rect">
              <a:avLst/>
            </a:prstGeom>
            <a:solidFill>
              <a:srgbClr val="7030A0"/>
            </a:solidFill>
            <a:ln cap="flat" cmpd="sng" w="127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7" name="Google Shape;507;p18"/>
          <p:cNvSpPr txBox="1"/>
          <p:nvPr/>
        </p:nvSpPr>
        <p:spPr>
          <a:xfrm>
            <a:off x="683759" y="5556727"/>
            <a:ext cx="10212841" cy="69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공휴일 후의 식사가능인원은 평소보다 약간 적은 것을 확인할 수 있었다.</a:t>
            </a:r>
            <a:endParaRPr/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그럼에도 중식계, 석식계 수가 높았던 것을 통해 공휴일 후에는 직원들이 사내식당에서 식사를 해결하려는 경향이 있다는 것을 알 수 있다.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9"/>
          <p:cNvSpPr/>
          <p:nvPr/>
        </p:nvSpPr>
        <p:spPr>
          <a:xfrm>
            <a:off x="7464794" y="2736185"/>
            <a:ext cx="1895333" cy="508702"/>
          </a:xfrm>
          <a:prstGeom prst="roundRect">
            <a:avLst>
              <a:gd fmla="val 16667" name="adj"/>
            </a:avLst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19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19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5" name="Google Shape;515;p19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6" name="Google Shape;516;p19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9"/>
          <p:cNvSpPr txBox="1"/>
          <p:nvPr/>
        </p:nvSpPr>
        <p:spPr>
          <a:xfrm>
            <a:off x="939460" y="732738"/>
            <a:ext cx="17107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날짜 관련 피처</a:t>
            </a:r>
            <a:endParaRPr/>
          </a:p>
        </p:txBody>
      </p:sp>
      <p:pic>
        <p:nvPicPr>
          <p:cNvPr descr="연말 달력 일러스트 ai 무료다운로드 free Year-end calendar vector - Urbanbrush" id="519" name="Google Shape;519;p19"/>
          <p:cNvPicPr preferRelativeResize="0"/>
          <p:nvPr/>
        </p:nvPicPr>
        <p:blipFill rotWithShape="1">
          <a:blip r:embed="rId3">
            <a:alphaModFix/>
          </a:blip>
          <a:srcRect b="40130" l="31666" r="29593" t="25814"/>
          <a:stretch/>
        </p:blipFill>
        <p:spPr>
          <a:xfrm>
            <a:off x="273932" y="567661"/>
            <a:ext cx="656320" cy="611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0" name="Google Shape;520;p19"/>
          <p:cNvGraphicFramePr/>
          <p:nvPr/>
        </p:nvGraphicFramePr>
        <p:xfrm>
          <a:off x="2801166" y="59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8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21" name="Google Shape;521;p19"/>
          <p:cNvSpPr/>
          <p:nvPr/>
        </p:nvSpPr>
        <p:spPr>
          <a:xfrm>
            <a:off x="7076938" y="580361"/>
            <a:ext cx="886914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19"/>
          <p:cNvSpPr txBox="1"/>
          <p:nvPr/>
        </p:nvSpPr>
        <p:spPr>
          <a:xfrm>
            <a:off x="1212268" y="1803902"/>
            <a:ext cx="2417650" cy="36933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연차 쓰기 좋은 날 EDA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Google Shape;523;p19"/>
          <p:cNvCxnSpPr/>
          <p:nvPr/>
        </p:nvCxnSpPr>
        <p:spPr>
          <a:xfrm>
            <a:off x="1212268" y="1803902"/>
            <a:ext cx="0" cy="369332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19"/>
          <p:cNvSpPr txBox="1"/>
          <p:nvPr/>
        </p:nvSpPr>
        <p:spPr>
          <a:xfrm>
            <a:off x="798059" y="5702421"/>
            <a:ext cx="10212841" cy="37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선정 결과 연차쓰기 좋은 날은 주말 전/후인 월요일, 금요일이 가장 많이 선정되었고 화요일, 목요일, 수요일이 뒤를 이었다.</a:t>
            </a:r>
            <a:endParaRPr/>
          </a:p>
        </p:txBody>
      </p:sp>
      <p:pic>
        <p:nvPicPr>
          <p:cNvPr descr="차트이(가) 표시된 사진&#10;&#10;자동 생성된 설명" id="525" name="Google Shape;525;p19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3569" y="2395094"/>
            <a:ext cx="4546227" cy="324045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9"/>
          <p:cNvSpPr/>
          <p:nvPr/>
        </p:nvSpPr>
        <p:spPr>
          <a:xfrm>
            <a:off x="7439725" y="3430896"/>
            <a:ext cx="3393376" cy="1050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연차 1일 사용시 4일 이상 쉴 수 있는 날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연차 2일 사용시 6일 이상 쉴 수 있는 날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19"/>
          <p:cNvSpPr txBox="1"/>
          <p:nvPr/>
        </p:nvSpPr>
        <p:spPr>
          <a:xfrm>
            <a:off x="7583895" y="2575577"/>
            <a:ext cx="2070100" cy="601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연차쓰기 좋은 날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528" name="Google Shape;52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36921" y="2267773"/>
            <a:ext cx="4646412" cy="326390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9"/>
          <p:cNvSpPr txBox="1"/>
          <p:nvPr/>
        </p:nvSpPr>
        <p:spPr>
          <a:xfrm>
            <a:off x="793944" y="6009180"/>
            <a:ext cx="10212841" cy="37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연차 쓰기 좋은 날의 휴가자 수는 실제로 평소보다 약 3배 정도 더 많았다.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9" name="Google Shape;109;p2"/>
          <p:cNvGrpSpPr/>
          <p:nvPr/>
        </p:nvGrpSpPr>
        <p:grpSpPr>
          <a:xfrm>
            <a:off x="286935" y="722360"/>
            <a:ext cx="2356735" cy="1169551"/>
            <a:chOff x="3280400" y="2538529"/>
            <a:chExt cx="2356735" cy="1169551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3280400" y="2938639"/>
              <a:ext cx="235673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팀원 소개</a:t>
              </a:r>
              <a:endParaRPr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420503" y="2538529"/>
              <a:ext cx="12330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1석 4조 </a:t>
              </a:r>
              <a:endParaRPr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" name="Google Shape;112;p2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2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2138" l="1246" r="2712" t="2709"/>
          <a:stretch/>
        </p:blipFill>
        <p:spPr>
          <a:xfrm>
            <a:off x="1980104" y="2593267"/>
            <a:ext cx="671291" cy="6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7419" l="5121" r="6289" t="1"/>
          <a:stretch/>
        </p:blipFill>
        <p:spPr>
          <a:xfrm>
            <a:off x="1968211" y="3683395"/>
            <a:ext cx="671291" cy="6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/>
          </a:blip>
          <a:srcRect b="3544" l="1144" r="4609" t="0"/>
          <a:stretch/>
        </p:blipFill>
        <p:spPr>
          <a:xfrm>
            <a:off x="1980104" y="4769919"/>
            <a:ext cx="671291" cy="6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6">
            <a:alphaModFix/>
          </a:blip>
          <a:srcRect b="0" l="3408" r="3409" t="0"/>
          <a:stretch/>
        </p:blipFill>
        <p:spPr>
          <a:xfrm>
            <a:off x="6047006" y="3683394"/>
            <a:ext cx="671292" cy="6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7">
            <a:alphaModFix/>
          </a:blip>
          <a:srcRect b="6059" l="1439" r="7324" t="0"/>
          <a:stretch/>
        </p:blipFill>
        <p:spPr>
          <a:xfrm>
            <a:off x="6047006" y="4769919"/>
            <a:ext cx="671292" cy="6712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"/>
          <p:cNvGrpSpPr/>
          <p:nvPr/>
        </p:nvGrpSpPr>
        <p:grpSpPr>
          <a:xfrm>
            <a:off x="6047005" y="2593267"/>
            <a:ext cx="663135" cy="663135"/>
            <a:chOff x="6862345" y="2593267"/>
            <a:chExt cx="663135" cy="663135"/>
          </a:xfrm>
        </p:grpSpPr>
        <p:pic>
          <p:nvPicPr>
            <p:cNvPr id="120" name="Google Shape;120;p2"/>
            <p:cNvPicPr preferRelativeResize="0"/>
            <p:nvPr/>
          </p:nvPicPr>
          <p:blipFill rotWithShape="1">
            <a:blip r:embed="rId8">
              <a:alphaModFix/>
            </a:blip>
            <a:srcRect b="1214" l="6814" r="7974" t="-1"/>
            <a:stretch/>
          </p:blipFill>
          <p:spPr>
            <a:xfrm>
              <a:off x="6862345" y="2593267"/>
              <a:ext cx="663135" cy="663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2"/>
            <p:cNvSpPr/>
            <p:nvPr/>
          </p:nvSpPr>
          <p:spPr>
            <a:xfrm>
              <a:off x="7312025" y="2593267"/>
              <a:ext cx="213455" cy="927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2" name="Google Shape;122;p2"/>
          <p:cNvSpPr txBox="1"/>
          <p:nvPr/>
        </p:nvSpPr>
        <p:spPr>
          <a:xfrm>
            <a:off x="2899967" y="2591996"/>
            <a:ext cx="13548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성 우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2899967" y="3716049"/>
            <a:ext cx="13740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조 은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2890349" y="4840102"/>
            <a:ext cx="13740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준 호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6982362" y="2618722"/>
            <a:ext cx="13548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현 아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6983964" y="3742786"/>
            <a:ext cx="13628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희 묵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6993582" y="4840102"/>
            <a:ext cx="13436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 지 원</a:t>
            </a:r>
            <a:endParaRPr/>
          </a:p>
        </p:txBody>
      </p:sp>
      <p:pic>
        <p:nvPicPr>
          <p:cNvPr descr="국수 스톡 사진 및 일러스트 - iStock" id="128" name="Google Shape;128;p2"/>
          <p:cNvPicPr preferRelativeResize="0"/>
          <p:nvPr/>
        </p:nvPicPr>
        <p:blipFill rotWithShape="1">
          <a:blip r:embed="rId9">
            <a:alphaModFix/>
          </a:blip>
          <a:srcRect b="0" l="0" r="0" t="55255"/>
          <a:stretch/>
        </p:blipFill>
        <p:spPr>
          <a:xfrm>
            <a:off x="9126380" y="5036823"/>
            <a:ext cx="4070111" cy="1821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국수 스톡 사진 및 일러스트 - iStock" id="129" name="Google Shape;129;p2"/>
          <p:cNvPicPr preferRelativeResize="0"/>
          <p:nvPr/>
        </p:nvPicPr>
        <p:blipFill rotWithShape="1">
          <a:blip r:embed="rId9">
            <a:alphaModFix/>
          </a:blip>
          <a:srcRect b="65901" l="0" r="0" t="0"/>
          <a:stretch/>
        </p:blipFill>
        <p:spPr>
          <a:xfrm>
            <a:off x="9126380" y="119320"/>
            <a:ext cx="4070111" cy="1387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국수 스톡 사진 및 일러스트 - iStock" id="130" name="Google Shape;130;p2"/>
          <p:cNvPicPr preferRelativeResize="0"/>
          <p:nvPr/>
        </p:nvPicPr>
        <p:blipFill rotWithShape="1">
          <a:blip r:embed="rId9">
            <a:alphaModFix/>
          </a:blip>
          <a:srcRect b="44746" l="0" r="0" t="34099"/>
          <a:stretch/>
        </p:blipFill>
        <p:spPr>
          <a:xfrm>
            <a:off x="9126380" y="1489880"/>
            <a:ext cx="4070111" cy="354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 txBox="1"/>
          <p:nvPr/>
        </p:nvSpPr>
        <p:spPr>
          <a:xfrm>
            <a:off x="8286246" y="2853606"/>
            <a:ext cx="16802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(PPT 제작 및 발표)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0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20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6" name="Google Shape;536;p20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7" name="Google Shape;537;p20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0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0"/>
          <p:cNvSpPr txBox="1"/>
          <p:nvPr/>
        </p:nvSpPr>
        <p:spPr>
          <a:xfrm>
            <a:off x="793944" y="754796"/>
            <a:ext cx="2419252" cy="36933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연차 쓰기 좋은 날 코드</a:t>
            </a:r>
            <a:endParaRPr/>
          </a:p>
        </p:txBody>
      </p:sp>
      <p:cxnSp>
        <p:nvCxnSpPr>
          <p:cNvPr id="540" name="Google Shape;540;p20"/>
          <p:cNvCxnSpPr/>
          <p:nvPr/>
        </p:nvCxnSpPr>
        <p:spPr>
          <a:xfrm>
            <a:off x="793944" y="754796"/>
            <a:ext cx="0" cy="369332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1" name="Google Shape;541;p20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39253" l="0" r="0" t="-1"/>
          <a:stretch/>
        </p:blipFill>
        <p:spPr>
          <a:xfrm>
            <a:off x="2467947" y="1235739"/>
            <a:ext cx="7641968" cy="504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1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7" name="Google Shape;547;p21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8" name="Google Shape;548;p21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9" name="Google Shape;549;p21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1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1"/>
          <p:cNvSpPr txBox="1"/>
          <p:nvPr/>
        </p:nvSpPr>
        <p:spPr>
          <a:xfrm>
            <a:off x="939460" y="732738"/>
            <a:ext cx="19255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인원수 관련 피처</a:t>
            </a:r>
            <a:endParaRPr/>
          </a:p>
        </p:txBody>
      </p:sp>
      <p:grpSp>
        <p:nvGrpSpPr>
          <p:cNvPr id="552" name="Google Shape;552;p21"/>
          <p:cNvGrpSpPr/>
          <p:nvPr/>
        </p:nvGrpSpPr>
        <p:grpSpPr>
          <a:xfrm>
            <a:off x="243260" y="665852"/>
            <a:ext cx="717664" cy="525917"/>
            <a:chOff x="6611820" y="1518200"/>
            <a:chExt cx="717664" cy="525917"/>
          </a:xfrm>
        </p:grpSpPr>
        <p:pic>
          <p:nvPicPr>
            <p:cNvPr descr="빠른 저장에 있는 핀" id="553" name="Google Shape;553;p21"/>
            <p:cNvPicPr preferRelativeResize="0"/>
            <p:nvPr/>
          </p:nvPicPr>
          <p:blipFill rotWithShape="1">
            <a:blip r:embed="rId3">
              <a:alphaModFix/>
            </a:blip>
            <a:srcRect b="16697" l="51265" r="5286" t="14220"/>
            <a:stretch/>
          </p:blipFill>
          <p:spPr>
            <a:xfrm>
              <a:off x="6611820" y="1519339"/>
              <a:ext cx="354228" cy="437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빠른 저장에 있는 핀" id="554" name="Google Shape;554;p21"/>
            <p:cNvPicPr preferRelativeResize="0"/>
            <p:nvPr/>
          </p:nvPicPr>
          <p:blipFill rotWithShape="1">
            <a:blip r:embed="rId3">
              <a:alphaModFix/>
            </a:blip>
            <a:srcRect b="16697" l="51265" r="5286" t="14220"/>
            <a:stretch/>
          </p:blipFill>
          <p:spPr>
            <a:xfrm>
              <a:off x="6975256" y="1518200"/>
              <a:ext cx="354228" cy="437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빠른 저장에 있는 핀" id="555" name="Google Shape;555;p21"/>
            <p:cNvPicPr preferRelativeResize="0"/>
            <p:nvPr/>
          </p:nvPicPr>
          <p:blipFill rotWithShape="1">
            <a:blip r:embed="rId3">
              <a:alphaModFix/>
            </a:blip>
            <a:srcRect b="16697" l="51265" r="5286" t="14220"/>
            <a:stretch/>
          </p:blipFill>
          <p:spPr>
            <a:xfrm>
              <a:off x="6798142" y="1606999"/>
              <a:ext cx="354228" cy="43711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56" name="Google Shape;556;p21"/>
          <p:cNvGraphicFramePr/>
          <p:nvPr/>
        </p:nvGraphicFramePr>
        <p:xfrm>
          <a:off x="3020637" y="584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</a:tblGrid>
              <a:tr h="18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2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식사가능인원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야근수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휴가자수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재택근무자수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출장자수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57" name="Google Shape;557;p21"/>
          <p:cNvSpPr/>
          <p:nvPr/>
        </p:nvSpPr>
        <p:spPr>
          <a:xfrm>
            <a:off x="1487651" y="5266979"/>
            <a:ext cx="1895333" cy="508702"/>
          </a:xfrm>
          <a:prstGeom prst="roundRect">
            <a:avLst>
              <a:gd fmla="val 16667" name="adj"/>
            </a:avLst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21"/>
          <p:cNvSpPr/>
          <p:nvPr/>
        </p:nvSpPr>
        <p:spPr>
          <a:xfrm>
            <a:off x="1500350" y="4568117"/>
            <a:ext cx="1895333" cy="508702"/>
          </a:xfrm>
          <a:prstGeom prst="roundRect">
            <a:avLst>
              <a:gd fmla="val 16667" name="adj"/>
            </a:avLst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21"/>
          <p:cNvSpPr/>
          <p:nvPr/>
        </p:nvSpPr>
        <p:spPr>
          <a:xfrm>
            <a:off x="1474952" y="3209704"/>
            <a:ext cx="1895333" cy="508702"/>
          </a:xfrm>
          <a:prstGeom prst="roundRect">
            <a:avLst>
              <a:gd fmla="val 16667" name="adj"/>
            </a:avLst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21"/>
          <p:cNvSpPr/>
          <p:nvPr/>
        </p:nvSpPr>
        <p:spPr>
          <a:xfrm>
            <a:off x="1487651" y="3884036"/>
            <a:ext cx="1895333" cy="508702"/>
          </a:xfrm>
          <a:prstGeom prst="roundRect">
            <a:avLst>
              <a:gd fmla="val 16667" name="adj"/>
            </a:avLst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21"/>
          <p:cNvSpPr/>
          <p:nvPr/>
        </p:nvSpPr>
        <p:spPr>
          <a:xfrm>
            <a:off x="1487651" y="2510842"/>
            <a:ext cx="1895333" cy="508702"/>
          </a:xfrm>
          <a:prstGeom prst="roundRect">
            <a:avLst>
              <a:gd fmla="val 16667" name="adj"/>
            </a:avLst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21"/>
          <p:cNvSpPr/>
          <p:nvPr/>
        </p:nvSpPr>
        <p:spPr>
          <a:xfrm>
            <a:off x="3530600" y="2502074"/>
            <a:ext cx="7422961" cy="5087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식사가능인원 = 본사정원 수 – ( 본사휴가자수 + 본사출장자수 + 현본사소속재택근무자수 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21"/>
          <p:cNvSpPr txBox="1"/>
          <p:nvPr/>
        </p:nvSpPr>
        <p:spPr>
          <a:xfrm>
            <a:off x="1462252" y="2277997"/>
            <a:ext cx="2042947" cy="3435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식사가능인원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야근수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휴가자수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재택근무자수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출장자수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1"/>
          <p:cNvSpPr/>
          <p:nvPr/>
        </p:nvSpPr>
        <p:spPr>
          <a:xfrm>
            <a:off x="3530599" y="3209418"/>
            <a:ext cx="2946401" cy="5087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본사시간외근무명령서승인건수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21"/>
          <p:cNvSpPr/>
          <p:nvPr/>
        </p:nvSpPr>
        <p:spPr>
          <a:xfrm>
            <a:off x="3530599" y="3916762"/>
            <a:ext cx="1562102" cy="5087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본사휴가자수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21"/>
          <p:cNvSpPr/>
          <p:nvPr/>
        </p:nvSpPr>
        <p:spPr>
          <a:xfrm>
            <a:off x="3505199" y="4568117"/>
            <a:ext cx="2413001" cy="5087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현본사소속재택근무자수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21"/>
          <p:cNvSpPr/>
          <p:nvPr/>
        </p:nvSpPr>
        <p:spPr>
          <a:xfrm>
            <a:off x="3530598" y="5241120"/>
            <a:ext cx="1562102" cy="5087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본사출장자수</a:t>
            </a:r>
            <a:endParaRPr sz="16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21"/>
          <p:cNvSpPr txBox="1"/>
          <p:nvPr/>
        </p:nvSpPr>
        <p:spPr>
          <a:xfrm>
            <a:off x="1212268" y="1803902"/>
            <a:ext cx="1120820" cy="36933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피처 설명</a:t>
            </a:r>
            <a:endParaRPr/>
          </a:p>
        </p:txBody>
      </p:sp>
      <p:cxnSp>
        <p:nvCxnSpPr>
          <p:cNvPr id="569" name="Google Shape;569;p21"/>
          <p:cNvCxnSpPr/>
          <p:nvPr/>
        </p:nvCxnSpPr>
        <p:spPr>
          <a:xfrm>
            <a:off x="1212268" y="1803902"/>
            <a:ext cx="0" cy="369332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2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p22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6" name="Google Shape;576;p22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7" name="Google Shape;577;p22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2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579" name="Google Shape;5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821" y="4152283"/>
            <a:ext cx="4033475" cy="2116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580" name="Google Shape;5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6263" y="4152283"/>
            <a:ext cx="4033475" cy="21511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581" name="Google Shape;58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6263" y="1706736"/>
            <a:ext cx="4033475" cy="2133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582" name="Google Shape;58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2224" y="1706736"/>
            <a:ext cx="4033475" cy="213340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2"/>
          <p:cNvSpPr txBox="1"/>
          <p:nvPr/>
        </p:nvSpPr>
        <p:spPr>
          <a:xfrm>
            <a:off x="2907747" y="1542113"/>
            <a:ext cx="133562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휴가자수와 중식계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2"/>
          <p:cNvSpPr txBox="1"/>
          <p:nvPr/>
        </p:nvSpPr>
        <p:spPr>
          <a:xfrm>
            <a:off x="7945189" y="1542112"/>
            <a:ext cx="134203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출장자수와 중식계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2"/>
          <p:cNvSpPr txBox="1"/>
          <p:nvPr/>
        </p:nvSpPr>
        <p:spPr>
          <a:xfrm>
            <a:off x="2776300" y="3984759"/>
            <a:ext cx="159851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식사가능인원과 중식계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2"/>
          <p:cNvSpPr txBox="1"/>
          <p:nvPr/>
        </p:nvSpPr>
        <p:spPr>
          <a:xfrm>
            <a:off x="7895596" y="3984329"/>
            <a:ext cx="1611339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재택근무자수와 중식계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939460" y="732738"/>
            <a:ext cx="19255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인원수 관련 피처</a:t>
            </a:r>
            <a:endParaRPr/>
          </a:p>
        </p:txBody>
      </p:sp>
      <p:grpSp>
        <p:nvGrpSpPr>
          <p:cNvPr id="588" name="Google Shape;588;p22"/>
          <p:cNvGrpSpPr/>
          <p:nvPr/>
        </p:nvGrpSpPr>
        <p:grpSpPr>
          <a:xfrm>
            <a:off x="243260" y="665852"/>
            <a:ext cx="717664" cy="525917"/>
            <a:chOff x="6611820" y="1518200"/>
            <a:chExt cx="717664" cy="525917"/>
          </a:xfrm>
        </p:grpSpPr>
        <p:pic>
          <p:nvPicPr>
            <p:cNvPr descr="빠른 저장에 있는 핀" id="589" name="Google Shape;589;p22"/>
            <p:cNvPicPr preferRelativeResize="0"/>
            <p:nvPr/>
          </p:nvPicPr>
          <p:blipFill rotWithShape="1">
            <a:blip r:embed="rId7">
              <a:alphaModFix/>
            </a:blip>
            <a:srcRect b="16697" l="51265" r="5286" t="14220"/>
            <a:stretch/>
          </p:blipFill>
          <p:spPr>
            <a:xfrm>
              <a:off x="6611820" y="1519339"/>
              <a:ext cx="354228" cy="437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빠른 저장에 있는 핀" id="590" name="Google Shape;590;p22"/>
            <p:cNvPicPr preferRelativeResize="0"/>
            <p:nvPr/>
          </p:nvPicPr>
          <p:blipFill rotWithShape="1">
            <a:blip r:embed="rId7">
              <a:alphaModFix/>
            </a:blip>
            <a:srcRect b="16697" l="51265" r="5286" t="14220"/>
            <a:stretch/>
          </p:blipFill>
          <p:spPr>
            <a:xfrm>
              <a:off x="6975256" y="1518200"/>
              <a:ext cx="354228" cy="437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빠른 저장에 있는 핀" id="591" name="Google Shape;591;p22"/>
            <p:cNvPicPr preferRelativeResize="0"/>
            <p:nvPr/>
          </p:nvPicPr>
          <p:blipFill rotWithShape="1">
            <a:blip r:embed="rId7">
              <a:alphaModFix/>
            </a:blip>
            <a:srcRect b="16697" l="51265" r="5286" t="14220"/>
            <a:stretch/>
          </p:blipFill>
          <p:spPr>
            <a:xfrm>
              <a:off x="6798142" y="1606999"/>
              <a:ext cx="354228" cy="43711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92" name="Google Shape;592;p22"/>
          <p:cNvGraphicFramePr/>
          <p:nvPr/>
        </p:nvGraphicFramePr>
        <p:xfrm>
          <a:off x="3020637" y="584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</a:tblGrid>
              <a:tr h="18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2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식사가능인원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야근수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휴가자수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재택근무자수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출장자수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3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p23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0" name="Google Shape;600;p23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1" name="Google Shape;601;p23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3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3"/>
          <p:cNvSpPr txBox="1"/>
          <p:nvPr/>
        </p:nvSpPr>
        <p:spPr>
          <a:xfrm>
            <a:off x="939460" y="732738"/>
            <a:ext cx="17059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관련 피처</a:t>
            </a:r>
            <a:endParaRPr/>
          </a:p>
        </p:txBody>
      </p:sp>
      <p:pic>
        <p:nvPicPr>
          <p:cNvPr descr="급식판 아이콘 일러스트 ai 다운로드 - 로고요고" id="604" name="Google Shape;604;p23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221796" y="732738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3"/>
          <p:cNvSpPr txBox="1"/>
          <p:nvPr/>
        </p:nvSpPr>
        <p:spPr>
          <a:xfrm>
            <a:off x="6376756" y="1869382"/>
            <a:ext cx="2005677" cy="6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1)  국가별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한식, 양식, 중식, 일식, 특식</a:t>
            </a:r>
            <a:endParaRPr/>
          </a:p>
        </p:txBody>
      </p:sp>
      <p:sp>
        <p:nvSpPr>
          <p:cNvPr id="606" name="Google Shape;606;p23"/>
          <p:cNvSpPr txBox="1"/>
          <p:nvPr/>
        </p:nvSpPr>
        <p:spPr>
          <a:xfrm>
            <a:off x="8159613" y="3290381"/>
            <a:ext cx="1749197" cy="6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2)  메뉴별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밥, 국, 반찬1, 반찬2 …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3"/>
          <p:cNvSpPr txBox="1"/>
          <p:nvPr/>
        </p:nvSpPr>
        <p:spPr>
          <a:xfrm>
            <a:off x="7503299" y="5148485"/>
            <a:ext cx="1909497" cy="6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3)  재료별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닭, 소, 돼지, 오리, 해물 등</a:t>
            </a:r>
            <a:endParaRPr/>
          </a:p>
        </p:txBody>
      </p:sp>
      <p:sp>
        <p:nvSpPr>
          <p:cNvPr id="608" name="Google Shape;608;p23"/>
          <p:cNvSpPr txBox="1"/>
          <p:nvPr/>
        </p:nvSpPr>
        <p:spPr>
          <a:xfrm>
            <a:off x="1910345" y="5142183"/>
            <a:ext cx="1821332" cy="6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4)  조리방법별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볶음, 튀김, 구이, 조림 등</a:t>
            </a:r>
            <a:endParaRPr/>
          </a:p>
        </p:txBody>
      </p:sp>
      <p:sp>
        <p:nvSpPr>
          <p:cNvPr id="609" name="Google Shape;609;p23"/>
          <p:cNvSpPr txBox="1"/>
          <p:nvPr/>
        </p:nvSpPr>
        <p:spPr>
          <a:xfrm>
            <a:off x="1784860" y="3429000"/>
            <a:ext cx="1358064" cy="376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5)  반찬 개수별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3"/>
          <p:cNvSpPr/>
          <p:nvPr/>
        </p:nvSpPr>
        <p:spPr>
          <a:xfrm>
            <a:off x="3985089" y="2547812"/>
            <a:ext cx="3419711" cy="3419710"/>
          </a:xfrm>
          <a:prstGeom prst="ellipse">
            <a:avLst/>
          </a:prstGeom>
          <a:noFill/>
          <a:ln cap="flat" cmpd="sng" w="76200">
            <a:solidFill>
              <a:srgbClr val="B7D6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산그림 픽쳐북일러스트" id="611" name="Google Shape;611;p23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10334" l="35334" r="18434" t="7107"/>
          <a:stretch/>
        </p:blipFill>
        <p:spPr>
          <a:xfrm>
            <a:off x="6050317" y="4688808"/>
            <a:ext cx="1393358" cy="1393358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식당 주방에서 일 하는 요리사 벡터 일러스트 레이 션 바쁜에 대한 스톡 벡터 아트 및 기타 이미지 - 바쁜, 요리사, 레스토랑 -  iStock" id="612" name="Google Shape;612;p23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11474" l="20260" r="31625" t="7635"/>
          <a:stretch/>
        </p:blipFill>
        <p:spPr>
          <a:xfrm>
            <a:off x="3886590" y="4665148"/>
            <a:ext cx="1440676" cy="1440676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일러스트 - 클립아트코리아 :: 통로이미지(주)" id="613" name="Google Shape;613;p23">
            <a:hlinkClick action="ppaction://hlinksldjump" r:id="rId8"/>
          </p:cNvPr>
          <p:cNvPicPr preferRelativeResize="0"/>
          <p:nvPr/>
        </p:nvPicPr>
        <p:blipFill rotWithShape="1">
          <a:blip r:embed="rId9">
            <a:alphaModFix/>
          </a:blip>
          <a:srcRect b="21423" l="7752" r="8347" t="5638"/>
          <a:stretch/>
        </p:blipFill>
        <p:spPr>
          <a:xfrm>
            <a:off x="6523462" y="3088633"/>
            <a:ext cx="1525834" cy="120586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상차림 - 이미지투데이 :: 통로이미지(주)" id="614" name="Google Shape;614;p23">
            <a:hlinkClick action="ppaction://hlinksldjump" r:id="rId10"/>
          </p:cNvPr>
          <p:cNvPicPr preferRelativeResize="0"/>
          <p:nvPr/>
        </p:nvPicPr>
        <p:blipFill rotWithShape="1">
          <a:blip r:embed="rId11">
            <a:alphaModFix/>
          </a:blip>
          <a:srcRect b="-375" l="30473" r="701" t="376"/>
          <a:stretch/>
        </p:blipFill>
        <p:spPr>
          <a:xfrm>
            <a:off x="3314936" y="2905115"/>
            <a:ext cx="1481657" cy="1481657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다른 국가의 국기가 있는 평평한 원. 벡터 일러스트 레이 션. | 프리미엄 벡터" id="615" name="Google Shape;615;p23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48428" y="1640254"/>
            <a:ext cx="1823200" cy="18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일러스트 - 클립아트코리아 :: 통로이미지(주)" id="616" name="Google Shape;616;p23">
            <a:hlinkClick action="ppaction://hlinksldjump" r:id="rId14"/>
          </p:cNvPr>
          <p:cNvPicPr preferRelativeResize="0"/>
          <p:nvPr/>
        </p:nvPicPr>
        <p:blipFill rotWithShape="1">
          <a:blip r:embed="rId15">
            <a:alphaModFix/>
          </a:blip>
          <a:srcRect b="21423" l="7752" r="8347" t="5638"/>
          <a:stretch/>
        </p:blipFill>
        <p:spPr>
          <a:xfrm>
            <a:off x="6523462" y="3087063"/>
            <a:ext cx="1525834" cy="120586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상차림 - 이미지투데이 :: 통로이미지(주)" id="617" name="Google Shape;617;p23">
            <a:hlinkClick action="ppaction://hlinksldjump" r:id="rId16"/>
          </p:cNvPr>
          <p:cNvPicPr preferRelativeResize="0"/>
          <p:nvPr/>
        </p:nvPicPr>
        <p:blipFill rotWithShape="1">
          <a:blip r:embed="rId17">
            <a:alphaModFix/>
          </a:blip>
          <a:srcRect b="-375" l="30473" r="701" t="376"/>
          <a:stretch/>
        </p:blipFill>
        <p:spPr>
          <a:xfrm>
            <a:off x="3314936" y="2903545"/>
            <a:ext cx="1481657" cy="1481657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다른 국가의 국기가 있는 평평한 원. 벡터 일러스트 레이 션. | 프리미엄 벡터" id="618" name="Google Shape;618;p23">
            <a:hlinkClick action="ppaction://hlinksldjump"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748428" y="1638684"/>
            <a:ext cx="1823200" cy="182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23"/>
          <p:cNvCxnSpPr/>
          <p:nvPr/>
        </p:nvCxnSpPr>
        <p:spPr>
          <a:xfrm>
            <a:off x="6454140" y="2082800"/>
            <a:ext cx="9506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0" name="Google Shape;620;p23"/>
          <p:cNvCxnSpPr/>
          <p:nvPr/>
        </p:nvCxnSpPr>
        <p:spPr>
          <a:xfrm>
            <a:off x="6454140" y="2379980"/>
            <a:ext cx="185928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1" name="Google Shape;621;p23"/>
          <p:cNvCxnSpPr/>
          <p:nvPr/>
        </p:nvCxnSpPr>
        <p:spPr>
          <a:xfrm>
            <a:off x="8159613" y="3800370"/>
            <a:ext cx="174919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2" name="Google Shape;622;p23"/>
          <p:cNvCxnSpPr/>
          <p:nvPr/>
        </p:nvCxnSpPr>
        <p:spPr>
          <a:xfrm>
            <a:off x="8251053" y="3505594"/>
            <a:ext cx="89294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3" name="Google Shape;623;p23"/>
          <p:cNvCxnSpPr/>
          <p:nvPr/>
        </p:nvCxnSpPr>
        <p:spPr>
          <a:xfrm>
            <a:off x="1784860" y="3657994"/>
            <a:ext cx="13580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624" name="Google Shape;624;p23"/>
          <p:cNvGraphicFramePr/>
          <p:nvPr/>
        </p:nvGraphicFramePr>
        <p:xfrm>
          <a:off x="2884714" y="584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9675"/>
              </a:tblGrid>
              <a:tr h="18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반찬1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5" name="Google Shape;625;p23"/>
          <p:cNvGraphicFramePr/>
          <p:nvPr/>
        </p:nvGraphicFramePr>
        <p:xfrm>
          <a:off x="3744377" y="584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</a:tblGrid>
              <a:tr h="26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메인메뉴범주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_볶음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26" name="Google Shape;626;p23"/>
          <p:cNvSpPr/>
          <p:nvPr/>
        </p:nvSpPr>
        <p:spPr>
          <a:xfrm>
            <a:off x="2876130" y="558210"/>
            <a:ext cx="1714500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7" name="Google Shape;627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900961" y="1495160"/>
            <a:ext cx="7757389" cy="478620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23"/>
          <p:cNvSpPr/>
          <p:nvPr/>
        </p:nvSpPr>
        <p:spPr>
          <a:xfrm>
            <a:off x="2159808" y="3753189"/>
            <a:ext cx="1481657" cy="44444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23"/>
          <p:cNvSpPr/>
          <p:nvPr/>
        </p:nvSpPr>
        <p:spPr>
          <a:xfrm>
            <a:off x="2159808" y="4513405"/>
            <a:ext cx="1481657" cy="23410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23"/>
          <p:cNvSpPr/>
          <p:nvPr/>
        </p:nvSpPr>
        <p:spPr>
          <a:xfrm>
            <a:off x="4582046" y="558049"/>
            <a:ext cx="876831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4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24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8" name="Google Shape;638;p24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9" name="Google Shape;639;p24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4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641" name="Google Shape;641;p24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4"/>
          <p:cNvSpPr txBox="1"/>
          <p:nvPr/>
        </p:nvSpPr>
        <p:spPr>
          <a:xfrm>
            <a:off x="1424152" y="843055"/>
            <a:ext cx="3419526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메뉴 범주화 코드</a:t>
            </a: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’식재료별’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" name="Google Shape;643;p24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산그림 픽쳐북일러스트" id="644" name="Google Shape;644;p24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10334" l="35334" r="18434" t="7107"/>
          <a:stretch/>
        </p:blipFill>
        <p:spPr>
          <a:xfrm>
            <a:off x="166852" y="599569"/>
            <a:ext cx="1070786" cy="107078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5" name="Google Shape;64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6386" y="1699738"/>
            <a:ext cx="7707194" cy="421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0620" y="2260967"/>
            <a:ext cx="7858725" cy="309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4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0010" y="1753383"/>
            <a:ext cx="7071980" cy="421136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4"/>
          <p:cNvSpPr/>
          <p:nvPr/>
        </p:nvSpPr>
        <p:spPr>
          <a:xfrm>
            <a:off x="7885043" y="1739494"/>
            <a:ext cx="940905" cy="3958941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25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6" name="Google Shape;656;p25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7" name="Google Shape;657;p25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5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5"/>
          <p:cNvSpPr txBox="1"/>
          <p:nvPr/>
        </p:nvSpPr>
        <p:spPr>
          <a:xfrm>
            <a:off x="939460" y="732738"/>
            <a:ext cx="17059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관련 피처</a:t>
            </a:r>
            <a:endParaRPr/>
          </a:p>
        </p:txBody>
      </p:sp>
      <p:pic>
        <p:nvPicPr>
          <p:cNvPr descr="급식판 아이콘 일러스트 ai 다운로드 - 로고요고" id="660" name="Google Shape;660;p25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221796" y="732738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25"/>
          <p:cNvSpPr txBox="1"/>
          <p:nvPr/>
        </p:nvSpPr>
        <p:spPr>
          <a:xfrm>
            <a:off x="930252" y="5620560"/>
            <a:ext cx="7440581" cy="7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빨간 선은 각 그래프의 평균치이다.</a:t>
            </a:r>
            <a:endParaRPr/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식사 선호도를 파악하는게 머신러닝 성능 향상에 도움이 될 거라 예측하였다.</a:t>
            </a:r>
            <a:endParaRPr/>
          </a:p>
        </p:txBody>
      </p:sp>
      <p:pic>
        <p:nvPicPr>
          <p:cNvPr descr="차트이(가) 표시된 사진&#10;&#10;자동 생성된 설명" id="662" name="Google Shape;662;p25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2627" y="2211571"/>
            <a:ext cx="4803340" cy="338286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5"/>
          <p:cNvSpPr txBox="1"/>
          <p:nvPr/>
        </p:nvSpPr>
        <p:spPr>
          <a:xfrm>
            <a:off x="7434703" y="1875936"/>
            <a:ext cx="3058851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중식계 반찬1 재료별 선호도 (평균)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664" name="Google Shape;66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460" y="2211572"/>
            <a:ext cx="4630911" cy="338286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25"/>
          <p:cNvSpPr txBox="1"/>
          <p:nvPr/>
        </p:nvSpPr>
        <p:spPr>
          <a:xfrm>
            <a:off x="1937909" y="1875936"/>
            <a:ext cx="306846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중식계 반찬1 재료별 빈도수 (합계)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6" name="Google Shape;666;p25"/>
          <p:cNvGraphicFramePr/>
          <p:nvPr/>
        </p:nvGraphicFramePr>
        <p:xfrm>
          <a:off x="2884714" y="584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9675"/>
              </a:tblGrid>
              <a:tr h="18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반찬1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7" name="Google Shape;667;p25"/>
          <p:cNvGraphicFramePr/>
          <p:nvPr/>
        </p:nvGraphicFramePr>
        <p:xfrm>
          <a:off x="3744377" y="584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</a:tblGrid>
              <a:tr h="26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메인메뉴범주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_볶음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68" name="Google Shape;668;p25"/>
          <p:cNvSpPr/>
          <p:nvPr/>
        </p:nvSpPr>
        <p:spPr>
          <a:xfrm>
            <a:off x="2876130" y="558210"/>
            <a:ext cx="868247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6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26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6" name="Google Shape;676;p26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7" name="Google Shape;677;p26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6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6"/>
          <p:cNvSpPr txBox="1"/>
          <p:nvPr/>
        </p:nvSpPr>
        <p:spPr>
          <a:xfrm>
            <a:off x="939460" y="732738"/>
            <a:ext cx="17059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관련 피처</a:t>
            </a:r>
            <a:endParaRPr/>
          </a:p>
        </p:txBody>
      </p:sp>
      <p:pic>
        <p:nvPicPr>
          <p:cNvPr descr="급식판 아이콘 일러스트 ai 다운로드 - 로고요고" id="680" name="Google Shape;680;p26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221796" y="732738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26"/>
          <p:cNvSpPr txBox="1"/>
          <p:nvPr/>
        </p:nvSpPr>
        <p:spPr>
          <a:xfrm>
            <a:off x="930252" y="5620560"/>
            <a:ext cx="106515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큰 특이점을 보이지 않는 국은 ‘노멀’로 분류하였다.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스페셜은 삼계탕 메뉴이므로 식수인원이 많이 나왔고, 기타는 곤드레밥으로 1회성의 데이터이므로 어떻게 처리할 지 고려가 필요해 보였다.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국이 해산물 범주일 때 식사인원이 평균이상이었고, 노멀이 카운트도 많은 만큼 거의 평균 값과 일치하는 식수인원을 나타내었다.</a:t>
            </a:r>
            <a:endParaRPr/>
          </a:p>
        </p:txBody>
      </p:sp>
      <p:sp>
        <p:nvSpPr>
          <p:cNvPr id="682" name="Google Shape;682;p26"/>
          <p:cNvSpPr txBox="1"/>
          <p:nvPr/>
        </p:nvSpPr>
        <p:spPr>
          <a:xfrm>
            <a:off x="7506365" y="1819457"/>
            <a:ext cx="2771913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중식계 국 재료별 선호도 (평균)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6"/>
          <p:cNvSpPr txBox="1"/>
          <p:nvPr/>
        </p:nvSpPr>
        <p:spPr>
          <a:xfrm>
            <a:off x="2198933" y="1869015"/>
            <a:ext cx="2781531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중식계 국 재료별 빈도수 (합계)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684" name="Google Shape;684;p26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4975" y="2104735"/>
            <a:ext cx="4810916" cy="3399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685" name="Google Shape;68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2635" y="2129183"/>
            <a:ext cx="4654128" cy="33998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6" name="Google Shape;686;p26"/>
          <p:cNvGraphicFramePr/>
          <p:nvPr/>
        </p:nvGraphicFramePr>
        <p:xfrm>
          <a:off x="2884714" y="584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9675"/>
              </a:tblGrid>
              <a:tr h="18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반찬1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7" name="Google Shape;687;p26"/>
          <p:cNvGraphicFramePr/>
          <p:nvPr/>
        </p:nvGraphicFramePr>
        <p:xfrm>
          <a:off x="3744377" y="584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</a:tblGrid>
              <a:tr h="26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메인메뉴범주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_볶음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88" name="Google Shape;688;p26"/>
          <p:cNvSpPr/>
          <p:nvPr/>
        </p:nvSpPr>
        <p:spPr>
          <a:xfrm>
            <a:off x="3722383" y="570332"/>
            <a:ext cx="868247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7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" name="Google Shape;695;p27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6" name="Google Shape;696;p27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7" name="Google Shape;697;p27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699" name="Google Shape;699;p27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"/>
          <p:cNvSpPr txBox="1"/>
          <p:nvPr/>
        </p:nvSpPr>
        <p:spPr>
          <a:xfrm>
            <a:off x="1424152" y="843055"/>
            <a:ext cx="3680816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메뉴 범주화 코드</a:t>
            </a: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’조리방법별’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1" name="Google Shape;701;p27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식당 주방에서 일 하는 요리사 벡터 일러스트 레이 션 바쁜에 대한 스톡 벡터 아트 및 기타 이미지 - 바쁜, 요리사, 레스토랑 -  iStock" id="702" name="Google Shape;702;p2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11474" l="20260" r="31625" t="7635"/>
          <a:stretch/>
        </p:blipFill>
        <p:spPr>
          <a:xfrm>
            <a:off x="173820" y="569998"/>
            <a:ext cx="1074873" cy="107487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3" name="Google Shape;70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4152" y="1915965"/>
            <a:ext cx="945832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8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9" name="Google Shape;709;p28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28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28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8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8"/>
          <p:cNvSpPr txBox="1"/>
          <p:nvPr/>
        </p:nvSpPr>
        <p:spPr>
          <a:xfrm>
            <a:off x="939460" y="732738"/>
            <a:ext cx="17059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관련 피처</a:t>
            </a:r>
            <a:endParaRPr/>
          </a:p>
        </p:txBody>
      </p:sp>
      <p:pic>
        <p:nvPicPr>
          <p:cNvPr descr="급식판 아이콘 일러스트 ai 다운로드 - 로고요고" id="714" name="Google Shape;714;p28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221796" y="732738"/>
            <a:ext cx="717664" cy="4494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5" name="Google Shape;715;p28"/>
          <p:cNvGraphicFramePr/>
          <p:nvPr/>
        </p:nvGraphicFramePr>
        <p:xfrm>
          <a:off x="2884714" y="584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9675"/>
              </a:tblGrid>
              <a:tr h="18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반찬1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6" name="Google Shape;716;p28"/>
          <p:cNvGraphicFramePr/>
          <p:nvPr/>
        </p:nvGraphicFramePr>
        <p:xfrm>
          <a:off x="3744377" y="584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</a:tblGrid>
              <a:tr h="26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메인메뉴범주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_볶음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17" name="Google Shape;717;p28"/>
          <p:cNvSpPr/>
          <p:nvPr/>
        </p:nvSpPr>
        <p:spPr>
          <a:xfrm>
            <a:off x="4590630" y="582500"/>
            <a:ext cx="868247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28"/>
          <p:cNvSpPr txBox="1"/>
          <p:nvPr/>
        </p:nvSpPr>
        <p:spPr>
          <a:xfrm>
            <a:off x="857837" y="5831534"/>
            <a:ext cx="8113736" cy="37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볶음류가 압도적으로 많이 나오지만, 중식계 식수에 조리법은 큰 영향을 미치지 못하는 것으로 보인다.</a:t>
            </a:r>
            <a:endParaRPr/>
          </a:p>
        </p:txBody>
      </p:sp>
      <p:pic>
        <p:nvPicPr>
          <p:cNvPr descr="차트이(가) 표시된 사진&#10;&#10;자동 생성된 설명" id="719" name="Google Shape;71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550" y="1853082"/>
            <a:ext cx="5141613" cy="3804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720" name="Google Shape;72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393" y="1911415"/>
            <a:ext cx="5124259" cy="3862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9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29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7" name="Google Shape;727;p29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8" name="Google Shape;728;p29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9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9"/>
          <p:cNvSpPr txBox="1"/>
          <p:nvPr/>
        </p:nvSpPr>
        <p:spPr>
          <a:xfrm>
            <a:off x="939460" y="732738"/>
            <a:ext cx="17059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관련 피처</a:t>
            </a:r>
            <a:endParaRPr/>
          </a:p>
        </p:txBody>
      </p:sp>
      <p:pic>
        <p:nvPicPr>
          <p:cNvPr descr="급식판 아이콘 일러스트 ai 다운로드 - 로고요고" id="731" name="Google Shape;731;p29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221796" y="732738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29"/>
          <p:cNvSpPr txBox="1"/>
          <p:nvPr/>
        </p:nvSpPr>
        <p:spPr>
          <a:xfrm>
            <a:off x="930252" y="5788781"/>
            <a:ext cx="7440581" cy="37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석식은 비교적 다양한 조리방법의 식단이 나왔으며, 중식과는 다르게 샐러드가 가장 인기가 많다.</a:t>
            </a:r>
            <a:endParaRPr/>
          </a:p>
        </p:txBody>
      </p:sp>
      <p:pic>
        <p:nvPicPr>
          <p:cNvPr descr="차트이(가) 표시된 사진&#10;&#10;자동 생성된 설명" id="733" name="Google Shape;7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0493" y="1841057"/>
            <a:ext cx="5191307" cy="3913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734" name="Google Shape;7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200" y="1852764"/>
            <a:ext cx="5248443" cy="3766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5" name="Google Shape;735;p29"/>
          <p:cNvGraphicFramePr/>
          <p:nvPr/>
        </p:nvGraphicFramePr>
        <p:xfrm>
          <a:off x="2884714" y="584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9675"/>
              </a:tblGrid>
              <a:tr h="18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반찬1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6" name="Google Shape;736;p29"/>
          <p:cNvGraphicFramePr/>
          <p:nvPr/>
        </p:nvGraphicFramePr>
        <p:xfrm>
          <a:off x="3744377" y="584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</a:tblGrid>
              <a:tr h="26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1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메인메뉴범주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_볶음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37" name="Google Shape;737;p29"/>
          <p:cNvSpPr/>
          <p:nvPr/>
        </p:nvSpPr>
        <p:spPr>
          <a:xfrm>
            <a:off x="4590630" y="582500"/>
            <a:ext cx="868247" cy="68696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8" name="Google Shape;73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4825" y="1909106"/>
            <a:ext cx="7962029" cy="430514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9"/>
          <p:cNvSpPr/>
          <p:nvPr/>
        </p:nvSpPr>
        <p:spPr>
          <a:xfrm>
            <a:off x="2670752" y="3797815"/>
            <a:ext cx="1481657" cy="29793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3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3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3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737311" y="958697"/>
            <a:ext cx="14093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7084602" y="1250801"/>
            <a:ext cx="3064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6596144" y="856063"/>
            <a:ext cx="60785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6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7138562" y="1055952"/>
            <a:ext cx="2605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주제 소개</a:t>
            </a:r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7084602" y="2272057"/>
            <a:ext cx="3064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6596144" y="1877319"/>
            <a:ext cx="60785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6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7138562" y="2077208"/>
            <a:ext cx="13740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가설 설정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7084602" y="3293313"/>
            <a:ext cx="3064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6596144" y="2898575"/>
            <a:ext cx="60785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6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7138562" y="3098464"/>
            <a:ext cx="24961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선정된 최적의 피처</a:t>
            </a:r>
            <a:endParaRPr/>
          </a:p>
        </p:txBody>
      </p:sp>
      <p:sp>
        <p:nvSpPr>
          <p:cNvPr id="150" name="Google Shape;150;p3"/>
          <p:cNvSpPr txBox="1"/>
          <p:nvPr/>
        </p:nvSpPr>
        <p:spPr>
          <a:xfrm>
            <a:off x="7084602" y="4314569"/>
            <a:ext cx="3064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6596144" y="3919831"/>
            <a:ext cx="60785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6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7138562" y="4119720"/>
            <a:ext cx="27927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선정되지 못한 피처들</a:t>
            </a:r>
            <a:endParaRPr/>
          </a:p>
        </p:txBody>
      </p:sp>
      <p:pic>
        <p:nvPicPr>
          <p:cNvPr descr="CLASS101 + | 서랍 속 싸인펜으로 그리는 맛있는 음식 일러스트" id="153" name="Google Shape;153;p3"/>
          <p:cNvPicPr preferRelativeResize="0"/>
          <p:nvPr/>
        </p:nvPicPr>
        <p:blipFill rotWithShape="1">
          <a:blip r:embed="rId3">
            <a:alphaModFix/>
          </a:blip>
          <a:srcRect b="0" l="0" r="49674" t="0"/>
          <a:stretch/>
        </p:blipFill>
        <p:spPr>
          <a:xfrm>
            <a:off x="179556" y="4879620"/>
            <a:ext cx="1218473" cy="1618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SS101 + | 서랍 속 싸인펜으로 그리는 맛있는 음식 일러스트" id="154" name="Google Shape;154;p3"/>
          <p:cNvPicPr preferRelativeResize="0"/>
          <p:nvPr/>
        </p:nvPicPr>
        <p:blipFill rotWithShape="1">
          <a:blip r:embed="rId3">
            <a:alphaModFix/>
          </a:blip>
          <a:srcRect b="-910" l="47739" r="1934" t="911"/>
          <a:stretch/>
        </p:blipFill>
        <p:spPr>
          <a:xfrm rot="788106">
            <a:off x="1249947" y="4793198"/>
            <a:ext cx="1218473" cy="161882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/>
        </p:nvSpPr>
        <p:spPr>
          <a:xfrm>
            <a:off x="7084602" y="5322294"/>
            <a:ext cx="3064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6596144" y="4927556"/>
            <a:ext cx="60785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6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7138562" y="5127445"/>
            <a:ext cx="17315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결론 및 회고</a:t>
            </a:r>
            <a:endParaRPr/>
          </a:p>
        </p:txBody>
      </p:sp>
      <p:sp>
        <p:nvSpPr>
          <p:cNvPr id="158" name="Google Shape;158;p3"/>
          <p:cNvSpPr txBox="1"/>
          <p:nvPr/>
        </p:nvSpPr>
        <p:spPr>
          <a:xfrm>
            <a:off x="7310887" y="1459732"/>
            <a:ext cx="3294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DACON  </a:t>
            </a:r>
            <a:r>
              <a:rPr 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구내식당 식수 인원 예측 AI 경진대회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7310887" y="2489565"/>
            <a:ext cx="16946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참고 논문 / 피처 예측</a:t>
            </a:r>
            <a:endParaRPr/>
          </a:p>
        </p:txBody>
      </p:sp>
      <p:sp>
        <p:nvSpPr>
          <p:cNvPr id="160" name="Google Shape;160;p3"/>
          <p:cNvSpPr txBox="1"/>
          <p:nvPr/>
        </p:nvSpPr>
        <p:spPr>
          <a:xfrm>
            <a:off x="7310887" y="3508527"/>
            <a:ext cx="15792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선택된 소수의 피처</a:t>
            </a:r>
            <a:endParaRPr/>
          </a:p>
        </p:txBody>
      </p:sp>
      <p:sp>
        <p:nvSpPr>
          <p:cNvPr id="161" name="Google Shape;161;p3"/>
          <p:cNvSpPr txBox="1"/>
          <p:nvPr/>
        </p:nvSpPr>
        <p:spPr>
          <a:xfrm>
            <a:off x="7310887" y="4533264"/>
            <a:ext cx="35670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국가별 메뉴 범주화 / 반찬 개수 / 날씨 관련 피처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7282537" y="5520021"/>
            <a:ext cx="34579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머신러닝 시행착오 /  팀원별 자기평가 / 개선점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뷔페 사진, 38,000개 이상의 고품질 무료 스톡 사진" id="744" name="Google Shape;744;p30"/>
          <p:cNvPicPr preferRelativeResize="0"/>
          <p:nvPr/>
        </p:nvPicPr>
        <p:blipFill rotWithShape="1">
          <a:blip r:embed="rId3">
            <a:alphaModFix/>
          </a:blip>
          <a:srcRect b="0" l="21075" r="29462" t="0"/>
          <a:stretch/>
        </p:blipFill>
        <p:spPr>
          <a:xfrm flipH="1">
            <a:off x="1454027" y="0"/>
            <a:ext cx="5078290" cy="68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30"/>
          <p:cNvSpPr/>
          <p:nvPr/>
        </p:nvSpPr>
        <p:spPr>
          <a:xfrm>
            <a:off x="5324354" y="370389"/>
            <a:ext cx="2731626" cy="2905246"/>
          </a:xfrm>
          <a:prstGeom prst="rect">
            <a:avLst/>
          </a:prstGeom>
          <a:noFill/>
          <a:ln cap="flat" cmpd="sng" w="85725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30"/>
          <p:cNvSpPr txBox="1"/>
          <p:nvPr/>
        </p:nvSpPr>
        <p:spPr>
          <a:xfrm>
            <a:off x="6551272" y="381965"/>
            <a:ext cx="1590500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99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7" name="Google Shape;747;p30"/>
          <p:cNvCxnSpPr/>
          <p:nvPr/>
        </p:nvCxnSpPr>
        <p:spPr>
          <a:xfrm>
            <a:off x="6829063" y="6413410"/>
            <a:ext cx="4987017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8" name="Google Shape;748;p30"/>
          <p:cNvCxnSpPr/>
          <p:nvPr/>
        </p:nvCxnSpPr>
        <p:spPr>
          <a:xfrm>
            <a:off x="8242961" y="2493395"/>
            <a:ext cx="600049" cy="136332"/>
          </a:xfrm>
          <a:prstGeom prst="straightConnector1">
            <a:avLst/>
          </a:prstGeom>
          <a:noFill/>
          <a:ln cap="flat" cmpd="sng" w="635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9" name="Google Shape;749;p30"/>
          <p:cNvSpPr txBox="1"/>
          <p:nvPr/>
        </p:nvSpPr>
        <p:spPr>
          <a:xfrm>
            <a:off x="8928911" y="2566367"/>
            <a:ext cx="27927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선정되지 못한 피처들</a:t>
            </a:r>
            <a:endParaRPr/>
          </a:p>
        </p:txBody>
      </p:sp>
      <p:grpSp>
        <p:nvGrpSpPr>
          <p:cNvPr id="750" name="Google Shape;750;p30"/>
          <p:cNvGrpSpPr/>
          <p:nvPr/>
        </p:nvGrpSpPr>
        <p:grpSpPr>
          <a:xfrm flipH="1">
            <a:off x="1454027" y="0"/>
            <a:ext cx="2307745" cy="6858000"/>
            <a:chOff x="3977654" y="0"/>
            <a:chExt cx="2529812" cy="6858000"/>
          </a:xfrm>
        </p:grpSpPr>
        <p:sp>
          <p:nvSpPr>
            <p:cNvPr id="751" name="Google Shape;751;p30"/>
            <p:cNvSpPr/>
            <p:nvPr/>
          </p:nvSpPr>
          <p:spPr>
            <a:xfrm>
              <a:off x="6019104" y="0"/>
              <a:ext cx="488362" cy="685800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2" name="Google Shape;752;p30"/>
            <p:cNvSpPr/>
            <p:nvPr/>
          </p:nvSpPr>
          <p:spPr>
            <a:xfrm rot="10800000">
              <a:off x="3977654" y="0"/>
              <a:ext cx="2041450" cy="6858000"/>
            </a:xfrm>
            <a:prstGeom prst="rtTriangl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53" name="Google Shape;753;p30"/>
          <p:cNvSpPr txBox="1"/>
          <p:nvPr/>
        </p:nvSpPr>
        <p:spPr>
          <a:xfrm rot="-5400000">
            <a:off x="-20734" y="1062961"/>
            <a:ext cx="2426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MID PROJECT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" name="Google Shape;754;p30"/>
          <p:cNvCxnSpPr/>
          <p:nvPr/>
        </p:nvCxnSpPr>
        <p:spPr>
          <a:xfrm>
            <a:off x="1250066" y="2731626"/>
            <a:ext cx="0" cy="3264061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5" name="Google Shape;755;p30"/>
          <p:cNvSpPr/>
          <p:nvPr/>
        </p:nvSpPr>
        <p:spPr>
          <a:xfrm>
            <a:off x="7078351" y="5571510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으쌰으쌰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6" name="Google Shape;756;p30"/>
          <p:cNvSpPr/>
          <p:nvPr/>
        </p:nvSpPr>
        <p:spPr>
          <a:xfrm>
            <a:off x="8998997" y="5571510"/>
            <a:ext cx="463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4팀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30"/>
          <p:cNvSpPr/>
          <p:nvPr/>
        </p:nvSpPr>
        <p:spPr>
          <a:xfrm>
            <a:off x="10509663" y="5571510"/>
            <a:ext cx="805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1석 4조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30"/>
          <p:cNvSpPr/>
          <p:nvPr/>
        </p:nvSpPr>
        <p:spPr>
          <a:xfrm>
            <a:off x="10447545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p30"/>
          <p:cNvSpPr/>
          <p:nvPr/>
        </p:nvSpPr>
        <p:spPr>
          <a:xfrm>
            <a:off x="7108947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30"/>
          <p:cNvSpPr/>
          <p:nvPr/>
        </p:nvSpPr>
        <p:spPr>
          <a:xfrm>
            <a:off x="8778246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음식 아이콘, 먹는, 아이콘 디자인, 저녁 식사, 손, 손가락, 프로펠러, 로고 png | Klipartz" id="761" name="Google Shape;7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3815" y="4830980"/>
            <a:ext cx="528770" cy="528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라면의 아이콘 벡터 그래픽흑백 스타일의 아이콘카페, 스톡 벡터(로열티 프리) 2013988538 | Shutterstock" id="762" name="Google Shape;76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6694" y="4667102"/>
            <a:ext cx="847040" cy="912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리사 모자 - 무료 음식개 아이콘" id="763" name="Google Shape;76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9160" y="4814858"/>
            <a:ext cx="616683" cy="616683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30"/>
          <p:cNvSpPr txBox="1"/>
          <p:nvPr/>
        </p:nvSpPr>
        <p:spPr>
          <a:xfrm>
            <a:off x="8410817" y="3053410"/>
            <a:ext cx="35670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국가별 메뉴 범주화 / 반찬 개수 / 날씨 관련 피처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1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31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2" name="Google Shape;772;p31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3" name="Google Shape;773;p31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1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1"/>
          <p:cNvSpPr txBox="1"/>
          <p:nvPr/>
        </p:nvSpPr>
        <p:spPr>
          <a:xfrm>
            <a:off x="939460" y="732738"/>
            <a:ext cx="17059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관련 피처</a:t>
            </a:r>
            <a:endParaRPr/>
          </a:p>
        </p:txBody>
      </p:sp>
      <p:pic>
        <p:nvPicPr>
          <p:cNvPr descr="급식판 아이콘 일러스트 ai 다운로드 - 로고요고" id="776" name="Google Shape;776;p31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221796" y="732738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1"/>
          <p:cNvSpPr txBox="1"/>
          <p:nvPr/>
        </p:nvSpPr>
        <p:spPr>
          <a:xfrm>
            <a:off x="6729139" y="1362855"/>
            <a:ext cx="2005677" cy="6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1)  국가별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한식, 양식, 중식, 일식, 특식</a:t>
            </a:r>
            <a:endParaRPr/>
          </a:p>
        </p:txBody>
      </p:sp>
      <p:sp>
        <p:nvSpPr>
          <p:cNvPr id="778" name="Google Shape;778;p31"/>
          <p:cNvSpPr txBox="1"/>
          <p:nvPr/>
        </p:nvSpPr>
        <p:spPr>
          <a:xfrm>
            <a:off x="8734816" y="3019229"/>
            <a:ext cx="1749197" cy="6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2)  메뉴별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밥, 국, 반찬1, 반찬2 …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1"/>
          <p:cNvSpPr txBox="1"/>
          <p:nvPr/>
        </p:nvSpPr>
        <p:spPr>
          <a:xfrm>
            <a:off x="7877942" y="5175762"/>
            <a:ext cx="1909497" cy="6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3)  재료별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닭, 소, 돼지, 오리, 해물 등</a:t>
            </a:r>
            <a:endParaRPr/>
          </a:p>
        </p:txBody>
      </p:sp>
      <p:sp>
        <p:nvSpPr>
          <p:cNvPr id="780" name="Google Shape;780;p31"/>
          <p:cNvSpPr txBox="1"/>
          <p:nvPr/>
        </p:nvSpPr>
        <p:spPr>
          <a:xfrm>
            <a:off x="1734710" y="5196131"/>
            <a:ext cx="1821332" cy="6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4)  조리방법별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볶음, 튀김, 구이, 조림 등</a:t>
            </a:r>
            <a:endParaRPr/>
          </a:p>
        </p:txBody>
      </p:sp>
      <p:sp>
        <p:nvSpPr>
          <p:cNvPr id="781" name="Google Shape;781;p31"/>
          <p:cNvSpPr txBox="1"/>
          <p:nvPr/>
        </p:nvSpPr>
        <p:spPr>
          <a:xfrm>
            <a:off x="1400731" y="3152768"/>
            <a:ext cx="1358064" cy="376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5)  반찬 개수별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1"/>
          <p:cNvSpPr/>
          <p:nvPr/>
        </p:nvSpPr>
        <p:spPr>
          <a:xfrm>
            <a:off x="3753041" y="2023379"/>
            <a:ext cx="4009417" cy="4009416"/>
          </a:xfrm>
          <a:prstGeom prst="ellipse">
            <a:avLst/>
          </a:prstGeom>
          <a:noFill/>
          <a:ln cap="flat" cmpd="sng" w="76200">
            <a:solidFill>
              <a:srgbClr val="B7D6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산그림 픽쳐북일러스트" id="783" name="Google Shape;783;p31"/>
          <p:cNvPicPr preferRelativeResize="0"/>
          <p:nvPr/>
        </p:nvPicPr>
        <p:blipFill rotWithShape="1">
          <a:blip r:embed="rId4">
            <a:alphaModFix/>
          </a:blip>
          <a:srcRect b="10334" l="35334" r="18434" t="7107"/>
          <a:stretch/>
        </p:blipFill>
        <p:spPr>
          <a:xfrm>
            <a:off x="6174404" y="4533575"/>
            <a:ext cx="1633633" cy="163363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식당 주방에서 일 하는 요리사 벡터 일러스트 레이 션 바쁜에 대한 스톡 벡터 아트 및 기타 이미지 - 바쁜, 요리사, 레스토랑 -  iStock" id="784" name="Google Shape;784;p31"/>
          <p:cNvPicPr preferRelativeResize="0"/>
          <p:nvPr/>
        </p:nvPicPr>
        <p:blipFill rotWithShape="1">
          <a:blip r:embed="rId5">
            <a:alphaModFix/>
          </a:blip>
          <a:srcRect b="11474" l="20260" r="31625" t="7635"/>
          <a:stretch/>
        </p:blipFill>
        <p:spPr>
          <a:xfrm>
            <a:off x="3637557" y="4505835"/>
            <a:ext cx="1689111" cy="1689111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일러스트 - 클립아트코리아 :: 통로이미지(주)" id="785" name="Google Shape;785;p31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21423" l="7752" r="8347" t="5638"/>
          <a:stretch/>
        </p:blipFill>
        <p:spPr>
          <a:xfrm>
            <a:off x="6729139" y="2655620"/>
            <a:ext cx="1788954" cy="141380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상차림 - 이미지투데이 :: 통로이미지(주)" id="786" name="Google Shape;786;p31">
            <a:hlinkClick action="ppaction://hlinksldjump" r:id="rId8"/>
          </p:cNvPr>
          <p:cNvPicPr preferRelativeResize="0"/>
          <p:nvPr/>
        </p:nvPicPr>
        <p:blipFill rotWithShape="1">
          <a:blip r:embed="rId9">
            <a:alphaModFix/>
          </a:blip>
          <a:srcRect b="-375" l="30473" r="701" t="376"/>
          <a:stretch/>
        </p:blipFill>
        <p:spPr>
          <a:xfrm>
            <a:off x="2967325" y="2440456"/>
            <a:ext cx="1737159" cy="1737159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다른 국가의 국기가 있는 평평한 원. 벡터 일러스트 레이 션. | 프리미엄 벡터" id="787" name="Google Shape;787;p31">
            <a:hlinkClick action="ppaction://hlinksldjump"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48013" y="957478"/>
            <a:ext cx="2137598" cy="2137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8" name="Google Shape;788;p31"/>
          <p:cNvCxnSpPr/>
          <p:nvPr/>
        </p:nvCxnSpPr>
        <p:spPr>
          <a:xfrm>
            <a:off x="6806523" y="1576273"/>
            <a:ext cx="9506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9" name="Google Shape;789;p31"/>
          <p:cNvCxnSpPr/>
          <p:nvPr/>
        </p:nvCxnSpPr>
        <p:spPr>
          <a:xfrm>
            <a:off x="6806523" y="1873453"/>
            <a:ext cx="185928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0" name="Google Shape;790;p31"/>
          <p:cNvCxnSpPr/>
          <p:nvPr/>
        </p:nvCxnSpPr>
        <p:spPr>
          <a:xfrm>
            <a:off x="8734816" y="3529218"/>
            <a:ext cx="174919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1" name="Google Shape;791;p31"/>
          <p:cNvCxnSpPr/>
          <p:nvPr/>
        </p:nvCxnSpPr>
        <p:spPr>
          <a:xfrm>
            <a:off x="8826256" y="3234442"/>
            <a:ext cx="89294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2" name="Google Shape;792;p31"/>
          <p:cNvCxnSpPr/>
          <p:nvPr/>
        </p:nvCxnSpPr>
        <p:spPr>
          <a:xfrm>
            <a:off x="1400731" y="3381762"/>
            <a:ext cx="13580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2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9" name="Google Shape;799;p32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0" name="Google Shape;800;p32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1" name="Google Shape;801;p32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2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803" name="Google Shape;803;p32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다른 국가의 국기가 있는 평평한 원. 벡터 일러스트 레이 션. | 프리미엄 벡터" id="804" name="Google Shape;804;p32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14" y="481808"/>
            <a:ext cx="1247222" cy="1247222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2"/>
          <p:cNvSpPr txBox="1"/>
          <p:nvPr/>
        </p:nvSpPr>
        <p:spPr>
          <a:xfrm>
            <a:off x="1424152" y="843055"/>
            <a:ext cx="3155031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메뉴 범주화 코드</a:t>
            </a: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’국가별’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6" name="Google Shape;806;p32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07" name="Google Shape;807;p32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5236" y="1988034"/>
            <a:ext cx="94869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3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4" name="Google Shape;814;p33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5" name="Google Shape;815;p33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6" name="Google Shape;816;p33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3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818" name="Google Shape;818;p33"/>
          <p:cNvSpPr txBox="1"/>
          <p:nvPr/>
        </p:nvSpPr>
        <p:spPr>
          <a:xfrm>
            <a:off x="263804" y="1239211"/>
            <a:ext cx="8851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메뉴 관련</a:t>
            </a:r>
            <a:endParaRPr/>
          </a:p>
        </p:txBody>
      </p:sp>
      <p:pic>
        <p:nvPicPr>
          <p:cNvPr descr="급식판 아이콘 일러스트 ai 다운로드 - 로고요고" id="819" name="Google Shape;819;p33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350435" y="763607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3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3"/>
          <p:cNvSpPr txBox="1"/>
          <p:nvPr/>
        </p:nvSpPr>
        <p:spPr>
          <a:xfrm>
            <a:off x="1424152" y="843055"/>
            <a:ext cx="6096541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메뉴별 선호도 EDA</a:t>
            </a: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ko-KR" sz="2400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국가별</a:t>
            </a: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메뉴 ‘중식계’ 비교하기</a:t>
            </a:r>
            <a:endParaRPr/>
          </a:p>
        </p:txBody>
      </p:sp>
      <p:cxnSp>
        <p:nvCxnSpPr>
          <p:cNvPr id="822" name="Google Shape;822;p33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차트이(가) 표시된 사진&#10;&#10;자동 생성된 설명" id="823" name="Google Shape;82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429" y="1699738"/>
            <a:ext cx="4888673" cy="3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33"/>
          <p:cNvSpPr txBox="1"/>
          <p:nvPr/>
        </p:nvSpPr>
        <p:spPr>
          <a:xfrm>
            <a:off x="798060" y="5740521"/>
            <a:ext cx="4997434" cy="37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특식 선호도가 가장 높으며, 가장 편차가 심한 것은 양식이다.</a:t>
            </a:r>
            <a:endParaRPr/>
          </a:p>
        </p:txBody>
      </p:sp>
      <p:sp>
        <p:nvSpPr>
          <p:cNvPr id="825" name="Google Shape;825;p33"/>
          <p:cNvSpPr txBox="1"/>
          <p:nvPr/>
        </p:nvSpPr>
        <p:spPr>
          <a:xfrm>
            <a:off x="5020845" y="3229970"/>
            <a:ext cx="82426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삼계탕(3일)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826" name="Google Shape;826;p33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6299" y="1717675"/>
            <a:ext cx="4997434" cy="389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4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3" name="Google Shape;833;p34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4" name="Google Shape;834;p34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5" name="Google Shape;835;p34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4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837" name="Google Shape;837;p34"/>
          <p:cNvSpPr txBox="1"/>
          <p:nvPr/>
        </p:nvSpPr>
        <p:spPr>
          <a:xfrm>
            <a:off x="263804" y="1239211"/>
            <a:ext cx="8851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메뉴 관련</a:t>
            </a:r>
            <a:endParaRPr/>
          </a:p>
        </p:txBody>
      </p:sp>
      <p:pic>
        <p:nvPicPr>
          <p:cNvPr descr="급식판 아이콘 일러스트 ai 다운로드 - 로고요고" id="838" name="Google Shape;838;p34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350435" y="763607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34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4"/>
          <p:cNvSpPr txBox="1"/>
          <p:nvPr/>
        </p:nvSpPr>
        <p:spPr>
          <a:xfrm>
            <a:off x="1424152" y="843055"/>
            <a:ext cx="6104556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메뉴별 선호도 EDA</a:t>
            </a: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ko-KR" sz="2400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국가별</a:t>
            </a: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메뉴 ‘석식계’ 비교하기</a:t>
            </a:r>
            <a:endParaRPr/>
          </a:p>
        </p:txBody>
      </p:sp>
      <p:cxnSp>
        <p:nvCxnSpPr>
          <p:cNvPr id="841" name="Google Shape;841;p34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2" name="Google Shape;842;p34"/>
          <p:cNvSpPr txBox="1"/>
          <p:nvPr/>
        </p:nvSpPr>
        <p:spPr>
          <a:xfrm>
            <a:off x="1148983" y="5793090"/>
            <a:ext cx="4997434" cy="37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양식과 일식이 가장 인기가 많다.</a:t>
            </a:r>
            <a:endParaRPr/>
          </a:p>
        </p:txBody>
      </p:sp>
      <p:sp>
        <p:nvSpPr>
          <p:cNvPr id="843" name="Google Shape;843;p34"/>
          <p:cNvSpPr txBox="1"/>
          <p:nvPr/>
        </p:nvSpPr>
        <p:spPr>
          <a:xfrm>
            <a:off x="5020845" y="3229970"/>
            <a:ext cx="82426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삼계탕(3일)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트이(가) 표시된 사진&#10;&#10;자동 생성된 설명" id="844" name="Google Shape;844;p34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6299" y="1877783"/>
            <a:ext cx="4725287" cy="3678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45" name="Google Shape;845;p34"/>
          <p:cNvPicPr preferRelativeResize="0"/>
          <p:nvPr/>
        </p:nvPicPr>
        <p:blipFill rotWithShape="1">
          <a:blip r:embed="rId6">
            <a:alphaModFix/>
          </a:blip>
          <a:srcRect b="0" l="0" r="50000" t="0"/>
          <a:stretch/>
        </p:blipFill>
        <p:spPr>
          <a:xfrm>
            <a:off x="1114272" y="1885435"/>
            <a:ext cx="5032145" cy="37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5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2" name="Google Shape;852;p35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3" name="Google Shape;853;p35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4" name="Google Shape;854;p35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5"/>
          <p:cNvSpPr txBox="1"/>
          <p:nvPr/>
        </p:nvSpPr>
        <p:spPr>
          <a:xfrm>
            <a:off x="263804" y="1239211"/>
            <a:ext cx="8851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메뉴 관련</a:t>
            </a:r>
            <a:endParaRPr/>
          </a:p>
        </p:txBody>
      </p:sp>
      <p:pic>
        <p:nvPicPr>
          <p:cNvPr descr="급식판 아이콘 일러스트 ai 다운로드 - 로고요고" id="856" name="Google Shape;856;p35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350435" y="763607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35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858" name="Google Shape;858;p35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1932" y="517480"/>
            <a:ext cx="5818988" cy="581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6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36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6" name="Google Shape;866;p36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7" name="Google Shape;867;p36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6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869" name="Google Shape;869;p36"/>
          <p:cNvSpPr txBox="1"/>
          <p:nvPr/>
        </p:nvSpPr>
        <p:spPr>
          <a:xfrm>
            <a:off x="263804" y="1239211"/>
            <a:ext cx="8851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메뉴 관련</a:t>
            </a:r>
            <a:endParaRPr/>
          </a:p>
        </p:txBody>
      </p:sp>
      <p:pic>
        <p:nvPicPr>
          <p:cNvPr descr="급식판 아이콘 일러스트 ai 다운로드 - 로고요고" id="870" name="Google Shape;870;p36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350435" y="763607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36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6"/>
          <p:cNvSpPr txBox="1"/>
          <p:nvPr/>
        </p:nvSpPr>
        <p:spPr>
          <a:xfrm>
            <a:off x="1424152" y="843055"/>
            <a:ext cx="2948243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반찬 개수와 식사인원</a:t>
            </a:r>
            <a:endParaRPr/>
          </a:p>
        </p:txBody>
      </p:sp>
      <p:cxnSp>
        <p:nvCxnSpPr>
          <p:cNvPr id="873" name="Google Shape;873;p36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차트이(가) 표시된 사진&#10;&#10;자동 생성된 설명" id="874" name="Google Shape;87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5840" y="1812346"/>
            <a:ext cx="5505450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75" name="Google Shape;87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380" y="1812346"/>
            <a:ext cx="542925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36"/>
          <p:cNvSpPr/>
          <p:nvPr/>
        </p:nvSpPr>
        <p:spPr>
          <a:xfrm>
            <a:off x="6971655" y="5531644"/>
            <a:ext cx="403076" cy="99362"/>
          </a:xfrm>
          <a:prstGeom prst="rect">
            <a:avLst/>
          </a:prstGeom>
          <a:solidFill>
            <a:srgbClr val="0083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7" name="Google Shape;877;p36"/>
          <p:cNvSpPr/>
          <p:nvPr/>
        </p:nvSpPr>
        <p:spPr>
          <a:xfrm>
            <a:off x="7757467" y="5576888"/>
            <a:ext cx="403076" cy="54118"/>
          </a:xfrm>
          <a:prstGeom prst="rect">
            <a:avLst/>
          </a:prstGeom>
          <a:solidFill>
            <a:srgbClr val="0083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p36"/>
          <p:cNvSpPr/>
          <p:nvPr/>
        </p:nvSpPr>
        <p:spPr>
          <a:xfrm>
            <a:off x="9333854" y="2266952"/>
            <a:ext cx="403076" cy="3359855"/>
          </a:xfrm>
          <a:prstGeom prst="rect">
            <a:avLst/>
          </a:prstGeom>
          <a:solidFill>
            <a:srgbClr val="0083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79" name="Google Shape;879;p36"/>
          <p:cNvCxnSpPr/>
          <p:nvPr/>
        </p:nvCxnSpPr>
        <p:spPr>
          <a:xfrm>
            <a:off x="8543279" y="5622995"/>
            <a:ext cx="405459" cy="0"/>
          </a:xfrm>
          <a:prstGeom prst="straightConnector1">
            <a:avLst/>
          </a:prstGeom>
          <a:noFill/>
          <a:ln cap="flat" cmpd="sng" w="19050">
            <a:solidFill>
              <a:srgbClr val="0083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0" name="Google Shape;880;p36"/>
          <p:cNvSpPr/>
          <p:nvPr/>
        </p:nvSpPr>
        <p:spPr>
          <a:xfrm>
            <a:off x="10119666" y="5103024"/>
            <a:ext cx="403076" cy="529495"/>
          </a:xfrm>
          <a:prstGeom prst="rect">
            <a:avLst/>
          </a:prstGeom>
          <a:solidFill>
            <a:srgbClr val="0083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81" name="Google Shape;881;p36"/>
          <p:cNvCxnSpPr/>
          <p:nvPr/>
        </p:nvCxnSpPr>
        <p:spPr>
          <a:xfrm>
            <a:off x="10903098" y="5613471"/>
            <a:ext cx="405459" cy="0"/>
          </a:xfrm>
          <a:prstGeom prst="straightConnector1">
            <a:avLst/>
          </a:prstGeom>
          <a:noFill/>
          <a:ln cap="flat" cmpd="sng" w="38100">
            <a:solidFill>
              <a:srgbClr val="0083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7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8" name="Google Shape;888;p37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9" name="Google Shape;889;p37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0" name="Google Shape;890;p37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7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892" name="Google Shape;892;p37"/>
          <p:cNvSpPr txBox="1"/>
          <p:nvPr/>
        </p:nvSpPr>
        <p:spPr>
          <a:xfrm>
            <a:off x="263804" y="1239211"/>
            <a:ext cx="8851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메뉴 관련</a:t>
            </a:r>
            <a:endParaRPr/>
          </a:p>
        </p:txBody>
      </p:sp>
      <p:pic>
        <p:nvPicPr>
          <p:cNvPr descr="급식판 아이콘 일러스트 ai 다운로드 - 로고요고" id="893" name="Google Shape;893;p37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350435" y="763607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37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7"/>
          <p:cNvSpPr txBox="1"/>
          <p:nvPr/>
        </p:nvSpPr>
        <p:spPr>
          <a:xfrm>
            <a:off x="1424152" y="843055"/>
            <a:ext cx="2948243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반찬 개수와 식사인원</a:t>
            </a:r>
            <a:endParaRPr/>
          </a:p>
        </p:txBody>
      </p:sp>
      <p:cxnSp>
        <p:nvCxnSpPr>
          <p:cNvPr id="896" name="Google Shape;896;p37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차트이(가) 표시된 사진&#10;&#10;자동 생성된 설명" id="897" name="Google Shape;89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4225" y="1787272"/>
            <a:ext cx="5724525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898" name="Google Shape;89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300" y="1774210"/>
            <a:ext cx="5876925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8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38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6" name="Google Shape;906;p38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7" name="Google Shape;907;p38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8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909" name="Google Shape;909;p38"/>
          <p:cNvSpPr txBox="1"/>
          <p:nvPr/>
        </p:nvSpPr>
        <p:spPr>
          <a:xfrm>
            <a:off x="263804" y="1239211"/>
            <a:ext cx="8851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메뉴 관련</a:t>
            </a:r>
            <a:endParaRPr/>
          </a:p>
        </p:txBody>
      </p:sp>
      <p:pic>
        <p:nvPicPr>
          <p:cNvPr descr="급식판 아이콘 일러스트 ai 다운로드 - 로고요고" id="910" name="Google Shape;910;p38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350435" y="763607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38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8"/>
          <p:cNvSpPr txBox="1"/>
          <p:nvPr/>
        </p:nvSpPr>
        <p:spPr>
          <a:xfrm>
            <a:off x="1424152" y="843055"/>
            <a:ext cx="2948243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반찬 개수와 식사인원</a:t>
            </a:r>
            <a:endParaRPr/>
          </a:p>
        </p:txBody>
      </p:sp>
      <p:cxnSp>
        <p:nvCxnSpPr>
          <p:cNvPr id="913" name="Google Shape;913;p38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테이블이(가) 표시된 사진&#10;&#10;자동 생성된 설명" id="914" name="Google Shape;91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110" y="2970019"/>
            <a:ext cx="5550185" cy="1778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5443" y="763607"/>
            <a:ext cx="5752753" cy="559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9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2" name="Google Shape;922;p39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3" name="Google Shape;923;p39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4" name="Google Shape;924;p39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9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926" name="Google Shape;926;p39"/>
          <p:cNvSpPr txBox="1"/>
          <p:nvPr/>
        </p:nvSpPr>
        <p:spPr>
          <a:xfrm>
            <a:off x="263804" y="1239211"/>
            <a:ext cx="8851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메뉴 관련</a:t>
            </a:r>
            <a:endParaRPr/>
          </a:p>
        </p:txBody>
      </p:sp>
      <p:pic>
        <p:nvPicPr>
          <p:cNvPr descr="급식판 아이콘 일러스트 ai 다운로드 - 로고요고" id="927" name="Google Shape;927;p39"/>
          <p:cNvPicPr preferRelativeResize="0"/>
          <p:nvPr/>
        </p:nvPicPr>
        <p:blipFill rotWithShape="1">
          <a:blip r:embed="rId3">
            <a:alphaModFix/>
          </a:blip>
          <a:srcRect b="34125" l="23271" r="22158" t="37964"/>
          <a:stretch/>
        </p:blipFill>
        <p:spPr>
          <a:xfrm>
            <a:off x="350435" y="763607"/>
            <a:ext cx="717664" cy="449481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39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9"/>
          <p:cNvSpPr txBox="1"/>
          <p:nvPr/>
        </p:nvSpPr>
        <p:spPr>
          <a:xfrm>
            <a:off x="1424152" y="843055"/>
            <a:ext cx="2948243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반찬 개수와 식사인원</a:t>
            </a:r>
            <a:endParaRPr/>
          </a:p>
        </p:txBody>
      </p:sp>
      <p:cxnSp>
        <p:nvCxnSpPr>
          <p:cNvPr id="930" name="Google Shape;930;p39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31" name="Google Shape;93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7253" y="2095893"/>
            <a:ext cx="4165764" cy="4126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32" name="Google Shape;93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8983" y="2095894"/>
            <a:ext cx="4526272" cy="4126911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39"/>
          <p:cNvSpPr txBox="1"/>
          <p:nvPr/>
        </p:nvSpPr>
        <p:spPr>
          <a:xfrm>
            <a:off x="2587932" y="1792772"/>
            <a:ext cx="178446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인원수 Min-Max Scaling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39"/>
          <p:cNvSpPr txBox="1"/>
          <p:nvPr/>
        </p:nvSpPr>
        <p:spPr>
          <a:xfrm>
            <a:off x="8067903" y="1792772"/>
            <a:ext cx="155523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인원수 log1p Scaling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뷔페 사진, 38,000개 이상의 고품질 무료 스톡 사진" id="167" name="Google Shape;167;p4"/>
          <p:cNvPicPr preferRelativeResize="0"/>
          <p:nvPr/>
        </p:nvPicPr>
        <p:blipFill rotWithShape="1">
          <a:blip r:embed="rId3">
            <a:alphaModFix/>
          </a:blip>
          <a:srcRect b="0" l="21075" r="29462" t="0"/>
          <a:stretch/>
        </p:blipFill>
        <p:spPr>
          <a:xfrm flipH="1">
            <a:off x="1454027" y="0"/>
            <a:ext cx="5078290" cy="6889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4"/>
          <p:cNvGrpSpPr/>
          <p:nvPr/>
        </p:nvGrpSpPr>
        <p:grpSpPr>
          <a:xfrm flipH="1">
            <a:off x="1454027" y="0"/>
            <a:ext cx="2307745" cy="6858000"/>
            <a:chOff x="3977654" y="0"/>
            <a:chExt cx="2529812" cy="6858000"/>
          </a:xfrm>
        </p:grpSpPr>
        <p:sp>
          <p:nvSpPr>
            <p:cNvPr id="169" name="Google Shape;169;p4"/>
            <p:cNvSpPr/>
            <p:nvPr/>
          </p:nvSpPr>
          <p:spPr>
            <a:xfrm>
              <a:off x="6019104" y="0"/>
              <a:ext cx="488362" cy="685800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 rot="10800000">
              <a:off x="3977654" y="0"/>
              <a:ext cx="2041450" cy="6858000"/>
            </a:xfrm>
            <a:prstGeom prst="rtTriangl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1" name="Google Shape;171;p4"/>
          <p:cNvSpPr txBox="1"/>
          <p:nvPr/>
        </p:nvSpPr>
        <p:spPr>
          <a:xfrm rot="-5400000">
            <a:off x="-20734" y="1062961"/>
            <a:ext cx="2426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MID PROJECT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4"/>
          <p:cNvCxnSpPr/>
          <p:nvPr/>
        </p:nvCxnSpPr>
        <p:spPr>
          <a:xfrm>
            <a:off x="1250066" y="2731626"/>
            <a:ext cx="0" cy="3264061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4"/>
          <p:cNvSpPr/>
          <p:nvPr/>
        </p:nvSpPr>
        <p:spPr>
          <a:xfrm>
            <a:off x="5324354" y="370389"/>
            <a:ext cx="2731626" cy="2905246"/>
          </a:xfrm>
          <a:prstGeom prst="rect">
            <a:avLst/>
          </a:prstGeom>
          <a:noFill/>
          <a:ln cap="flat" cmpd="sng" w="85725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6551272" y="381965"/>
            <a:ext cx="1590500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99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8242961" y="3026934"/>
            <a:ext cx="36169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DACON  </a:t>
            </a: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구내식당 식수 인원 예측 AI 경진대회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7078351" y="5571510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으쌰으쌰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8998997" y="5571510"/>
            <a:ext cx="463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4팀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10509663" y="5571510"/>
            <a:ext cx="805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1석 4조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9" name="Google Shape;179;p4"/>
          <p:cNvCxnSpPr/>
          <p:nvPr/>
        </p:nvCxnSpPr>
        <p:spPr>
          <a:xfrm>
            <a:off x="6829063" y="6413410"/>
            <a:ext cx="4987017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" name="Google Shape;180;p4"/>
          <p:cNvCxnSpPr/>
          <p:nvPr/>
        </p:nvCxnSpPr>
        <p:spPr>
          <a:xfrm>
            <a:off x="8242961" y="2493395"/>
            <a:ext cx="600049" cy="136332"/>
          </a:xfrm>
          <a:prstGeom prst="straightConnector1">
            <a:avLst/>
          </a:prstGeom>
          <a:noFill/>
          <a:ln cap="flat" cmpd="sng" w="635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4"/>
          <p:cNvSpPr txBox="1"/>
          <p:nvPr/>
        </p:nvSpPr>
        <p:spPr>
          <a:xfrm>
            <a:off x="8928911" y="2566367"/>
            <a:ext cx="2605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주제 소개</a:t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10447545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7108947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8778246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음식 아이콘, 먹는, 아이콘 디자인, 저녁 식사, 손, 손가락, 프로펠러, 로고 png | Klipartz" id="185" name="Google Shape;18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3815" y="4830980"/>
            <a:ext cx="528770" cy="528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라면의 아이콘 벡터 그래픽흑백 스타일의 아이콘카페, 스톡 벡터(로열티 프리) 2013988538 | Shutterstock" id="186" name="Google Shape;18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6694" y="4667102"/>
            <a:ext cx="847040" cy="912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리사 모자 - 무료 음식개 아이콘" id="187" name="Google Shape;18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9160" y="4814858"/>
            <a:ext cx="616683" cy="61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0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1" name="Google Shape;941;p40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2" name="Google Shape;942;p40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943" name="Google Shape;943;p40"/>
          <p:cNvSpPr txBox="1"/>
          <p:nvPr/>
        </p:nvSpPr>
        <p:spPr>
          <a:xfrm>
            <a:off x="263804" y="1239211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날씨 관련</a:t>
            </a:r>
            <a:endParaRPr/>
          </a:p>
        </p:txBody>
      </p:sp>
      <p:pic>
        <p:nvPicPr>
          <p:cNvPr descr="날씨 - 무료 날씨개 아이콘" id="944" name="Google Shape;9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48" y="618515"/>
            <a:ext cx="594573" cy="594573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40"/>
          <p:cNvSpPr txBox="1"/>
          <p:nvPr/>
        </p:nvSpPr>
        <p:spPr>
          <a:xfrm>
            <a:off x="1424152" y="843055"/>
            <a:ext cx="2100255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날씨 관련 피처</a:t>
            </a:r>
            <a:endParaRPr/>
          </a:p>
        </p:txBody>
      </p:sp>
      <p:cxnSp>
        <p:nvCxnSpPr>
          <p:cNvPr id="946" name="Google Shape;946;p40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7" name="Google Shape;947;p40"/>
          <p:cNvSpPr txBox="1"/>
          <p:nvPr/>
        </p:nvSpPr>
        <p:spPr>
          <a:xfrm>
            <a:off x="434448" y="5066756"/>
            <a:ext cx="1789272" cy="1054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데이터)  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여름 데이터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안전 : 33</a:t>
            </a:r>
            <a:r>
              <a:rPr b="0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℃</a:t>
            </a: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미만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폭염 : 33</a:t>
            </a:r>
            <a:r>
              <a:rPr b="0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℃ 이상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폭염경보 : 35</a:t>
            </a:r>
            <a:r>
              <a:rPr b="0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℃ 이상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40"/>
          <p:cNvSpPr txBox="1"/>
          <p:nvPr/>
        </p:nvSpPr>
        <p:spPr>
          <a:xfrm>
            <a:off x="3450730" y="5066756"/>
            <a:ext cx="1789272" cy="1054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데이터)  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겨울 데이터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안전 : -12</a:t>
            </a:r>
            <a:r>
              <a:rPr b="0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℃</a:t>
            </a: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초과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한파 : -12</a:t>
            </a:r>
            <a:r>
              <a:rPr b="0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℃ 이하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한파경보 : -15</a:t>
            </a:r>
            <a:r>
              <a:rPr b="0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℃ 이하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0"/>
          <p:cNvSpPr txBox="1"/>
          <p:nvPr/>
        </p:nvSpPr>
        <p:spPr>
          <a:xfrm>
            <a:off x="6372841" y="5060432"/>
            <a:ext cx="1941557" cy="1054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데이터)  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여름 데이터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범주화 기준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: 상위 100일, 하위 100일의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불쾌지수의 평균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40"/>
          <p:cNvSpPr txBox="1"/>
          <p:nvPr/>
        </p:nvSpPr>
        <p:spPr>
          <a:xfrm>
            <a:off x="9176217" y="5070180"/>
            <a:ext cx="2585964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데이터)  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데이터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약한 비 (0) : 시간당 3mm 미만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보통 비 (1) : 시간당 15mm 미만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강한 비 (2) : 시간당 30mm미만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매우 강한 비 (3) : 시간당 30mm이상</a:t>
            </a:r>
            <a:endParaRPr/>
          </a:p>
        </p:txBody>
      </p:sp>
      <p:pic>
        <p:nvPicPr>
          <p:cNvPr descr="tid358t0001* 폭염 폭염 폭염 폭염 폭염 - 이미지투데이 :: 통로이미지(주)" id="951" name="Google Shape;951;p40"/>
          <p:cNvPicPr preferRelativeResize="0"/>
          <p:nvPr/>
        </p:nvPicPr>
        <p:blipFill rotWithShape="1">
          <a:blip r:embed="rId4">
            <a:alphaModFix/>
          </a:blip>
          <a:srcRect b="2886" l="0" r="50000" t="21524"/>
          <a:stretch/>
        </p:blipFill>
        <p:spPr>
          <a:xfrm>
            <a:off x="369148" y="2522920"/>
            <a:ext cx="244792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한파, 차가움 (컨셉), 보호 (컨셉), 캠페인, 겨울, 한랭질환, 동상, 눈 (얼어있는물), 패딩, 저체온증 (질병) 이미지  (jv11333111) - 게티이미지뱅크" id="952" name="Google Shape;952;p40"/>
          <p:cNvPicPr preferRelativeResize="0"/>
          <p:nvPr/>
        </p:nvPicPr>
        <p:blipFill rotWithShape="1">
          <a:blip r:embed="rId5">
            <a:alphaModFix/>
          </a:blip>
          <a:srcRect b="3675" l="301" r="-300" t="25524"/>
          <a:stretch/>
        </p:blipFill>
        <p:spPr>
          <a:xfrm>
            <a:off x="3335252" y="2522919"/>
            <a:ext cx="244792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록적인 폭염, 서울 쪽방촌에 도움 손길 이어져..." id="953" name="Google Shape;95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0098" y="2522922"/>
            <a:ext cx="2398880" cy="243768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40"/>
          <p:cNvSpPr/>
          <p:nvPr/>
        </p:nvSpPr>
        <p:spPr>
          <a:xfrm>
            <a:off x="8076486" y="4671072"/>
            <a:ext cx="262652" cy="1928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5" name="Google Shape;955;p40"/>
          <p:cNvSpPr/>
          <p:nvPr/>
        </p:nvSpPr>
        <p:spPr>
          <a:xfrm>
            <a:off x="7762875" y="4676775"/>
            <a:ext cx="366713" cy="134290"/>
          </a:xfrm>
          <a:prstGeom prst="ellipse">
            <a:avLst/>
          </a:prstGeom>
          <a:solidFill>
            <a:srgbClr val="4D54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6" name="Google Shape;956;p40"/>
          <p:cNvSpPr/>
          <p:nvPr/>
        </p:nvSpPr>
        <p:spPr>
          <a:xfrm>
            <a:off x="7747517" y="4698206"/>
            <a:ext cx="77272" cy="107156"/>
          </a:xfrm>
          <a:prstGeom prst="ellipse">
            <a:avLst/>
          </a:prstGeom>
          <a:solidFill>
            <a:srgbClr val="4D54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폭우로 귀가 곤란 남자 - 스톡일러스트 [11642572] - PIXTA" id="957" name="Google Shape;957;p40"/>
          <p:cNvPicPr preferRelativeResize="0"/>
          <p:nvPr/>
        </p:nvPicPr>
        <p:blipFill rotWithShape="1">
          <a:blip r:embed="rId7">
            <a:alphaModFix/>
          </a:blip>
          <a:srcRect b="5270" l="1179" r="2076" t="1922"/>
          <a:stretch/>
        </p:blipFill>
        <p:spPr>
          <a:xfrm>
            <a:off x="9148368" y="2520685"/>
            <a:ext cx="2435339" cy="2429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8" name="Google Shape;958;p40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9" name="Google Shape;959;p40"/>
          <p:cNvSpPr txBox="1"/>
          <p:nvPr/>
        </p:nvSpPr>
        <p:spPr>
          <a:xfrm>
            <a:off x="456930" y="1908224"/>
            <a:ext cx="985266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폭 염 ]</a:t>
            </a:r>
            <a:endParaRPr/>
          </a:p>
        </p:txBody>
      </p:sp>
      <p:sp>
        <p:nvSpPr>
          <p:cNvPr id="960" name="Google Shape;960;p40"/>
          <p:cNvSpPr txBox="1"/>
          <p:nvPr/>
        </p:nvSpPr>
        <p:spPr>
          <a:xfrm>
            <a:off x="3450730" y="1890602"/>
            <a:ext cx="985266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한 파 ]</a:t>
            </a:r>
            <a:endParaRPr/>
          </a:p>
        </p:txBody>
      </p:sp>
      <p:sp>
        <p:nvSpPr>
          <p:cNvPr id="961" name="Google Shape;961;p40"/>
          <p:cNvSpPr txBox="1"/>
          <p:nvPr/>
        </p:nvSpPr>
        <p:spPr>
          <a:xfrm>
            <a:off x="6288069" y="1892858"/>
            <a:ext cx="1813560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불 쾌 지 수 ]</a:t>
            </a:r>
            <a:endParaRPr/>
          </a:p>
        </p:txBody>
      </p:sp>
      <p:sp>
        <p:nvSpPr>
          <p:cNvPr id="962" name="Google Shape;962;p40"/>
          <p:cNvSpPr txBox="1"/>
          <p:nvPr/>
        </p:nvSpPr>
        <p:spPr>
          <a:xfrm>
            <a:off x="9270950" y="1874257"/>
            <a:ext cx="1365503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강 수 량 ]</a:t>
            </a:r>
            <a:endParaRPr/>
          </a:p>
        </p:txBody>
      </p:sp>
      <p:sp>
        <p:nvSpPr>
          <p:cNvPr id="963" name="Google Shape;963;p40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1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9" name="Google Shape;969;p41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0" name="Google Shape;970;p41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971" name="Google Shape;971;p41"/>
          <p:cNvSpPr txBox="1"/>
          <p:nvPr/>
        </p:nvSpPr>
        <p:spPr>
          <a:xfrm>
            <a:off x="263804" y="1239211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날씨 관련</a:t>
            </a:r>
            <a:endParaRPr/>
          </a:p>
        </p:txBody>
      </p:sp>
      <p:pic>
        <p:nvPicPr>
          <p:cNvPr descr="날씨 - 무료 날씨개 아이콘" id="972" name="Google Shape;9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48" y="618515"/>
            <a:ext cx="594573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창문이(가) 표시된 사진&#10;&#10;자동 생성된 설명" id="973" name="Google Shape;97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878" y="1956318"/>
            <a:ext cx="10877550" cy="4019550"/>
          </a:xfrm>
          <a:prstGeom prst="rect">
            <a:avLst/>
          </a:prstGeom>
          <a:noFill/>
          <a:ln cap="flat" cmpd="sng" w="9525">
            <a:solidFill>
              <a:srgbClr val="AEABA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4" name="Google Shape;974;p41"/>
          <p:cNvSpPr txBox="1"/>
          <p:nvPr/>
        </p:nvSpPr>
        <p:spPr>
          <a:xfrm>
            <a:off x="1424152" y="843055"/>
            <a:ext cx="5062604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날씨 관련 데이터와 상관계수 확인하기</a:t>
            </a:r>
            <a:endParaRPr/>
          </a:p>
        </p:txBody>
      </p:sp>
      <p:cxnSp>
        <p:nvCxnSpPr>
          <p:cNvPr id="975" name="Google Shape;975;p41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6" name="Google Shape;976;p41"/>
          <p:cNvSpPr/>
          <p:nvPr/>
        </p:nvSpPr>
        <p:spPr>
          <a:xfrm>
            <a:off x="8099044" y="1928106"/>
            <a:ext cx="3491900" cy="4019549"/>
          </a:xfrm>
          <a:prstGeom prst="rect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41"/>
          <p:cNvSpPr/>
          <p:nvPr/>
        </p:nvSpPr>
        <p:spPr>
          <a:xfrm>
            <a:off x="740878" y="3839093"/>
            <a:ext cx="10877550" cy="609599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78" name="Google Shape;978;p41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9" name="Google Shape;979;p41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2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6" name="Google Shape;986;p42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7" name="Google Shape;987;p42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988" name="Google Shape;988;p42"/>
          <p:cNvSpPr txBox="1"/>
          <p:nvPr/>
        </p:nvSpPr>
        <p:spPr>
          <a:xfrm>
            <a:off x="263804" y="1239211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날씨 관련</a:t>
            </a:r>
            <a:endParaRPr/>
          </a:p>
        </p:txBody>
      </p:sp>
      <p:pic>
        <p:nvPicPr>
          <p:cNvPr descr="날씨 - 무료 날씨개 아이콘" id="989" name="Google Shape;9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48" y="618515"/>
            <a:ext cx="594573" cy="594573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2"/>
          <p:cNvSpPr txBox="1"/>
          <p:nvPr/>
        </p:nvSpPr>
        <p:spPr>
          <a:xfrm>
            <a:off x="1424152" y="843055"/>
            <a:ext cx="4506362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날씨 관련 데이터와 </a:t>
            </a:r>
            <a:r>
              <a:rPr b="1"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중식계</a:t>
            </a: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시각화</a:t>
            </a:r>
            <a:endParaRPr/>
          </a:p>
        </p:txBody>
      </p:sp>
      <p:cxnSp>
        <p:nvCxnSpPr>
          <p:cNvPr id="991" name="Google Shape;991;p42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차트이(가) 표시된 사진&#10;&#10;자동 생성된 설명" id="992" name="Google Shape;992;p42"/>
          <p:cNvPicPr preferRelativeResize="0"/>
          <p:nvPr/>
        </p:nvPicPr>
        <p:blipFill rotWithShape="1">
          <a:blip r:embed="rId4">
            <a:alphaModFix/>
          </a:blip>
          <a:srcRect b="0" l="0" r="50111" t="0"/>
          <a:stretch/>
        </p:blipFill>
        <p:spPr>
          <a:xfrm>
            <a:off x="130071" y="2604958"/>
            <a:ext cx="2857500" cy="283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93" name="Google Shape;993;p42"/>
          <p:cNvPicPr preferRelativeResize="0"/>
          <p:nvPr/>
        </p:nvPicPr>
        <p:blipFill rotWithShape="1">
          <a:blip r:embed="rId5">
            <a:alphaModFix/>
          </a:blip>
          <a:srcRect b="0" l="0" r="49664" t="0"/>
          <a:stretch/>
        </p:blipFill>
        <p:spPr>
          <a:xfrm>
            <a:off x="3107199" y="2603469"/>
            <a:ext cx="2857501" cy="28340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94" name="Google Shape;994;p42"/>
          <p:cNvPicPr preferRelativeResize="0"/>
          <p:nvPr/>
        </p:nvPicPr>
        <p:blipFill rotWithShape="1">
          <a:blip r:embed="rId6">
            <a:alphaModFix/>
          </a:blip>
          <a:srcRect b="0" l="0" r="50083" t="0"/>
          <a:stretch/>
        </p:blipFill>
        <p:spPr>
          <a:xfrm>
            <a:off x="6098739" y="2603469"/>
            <a:ext cx="2915591" cy="2842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995" name="Google Shape;995;p42"/>
          <p:cNvPicPr preferRelativeResize="0"/>
          <p:nvPr/>
        </p:nvPicPr>
        <p:blipFill rotWithShape="1">
          <a:blip r:embed="rId7">
            <a:alphaModFix/>
          </a:blip>
          <a:srcRect b="0" l="0" r="50000" t="0"/>
          <a:stretch/>
        </p:blipFill>
        <p:spPr>
          <a:xfrm>
            <a:off x="9148369" y="2603469"/>
            <a:ext cx="2901827" cy="284288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42"/>
          <p:cNvSpPr txBox="1"/>
          <p:nvPr/>
        </p:nvSpPr>
        <p:spPr>
          <a:xfrm>
            <a:off x="456930" y="2098724"/>
            <a:ext cx="985266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폭 염 ]</a:t>
            </a:r>
            <a:endParaRPr/>
          </a:p>
        </p:txBody>
      </p:sp>
      <p:sp>
        <p:nvSpPr>
          <p:cNvPr id="997" name="Google Shape;997;p42"/>
          <p:cNvSpPr txBox="1"/>
          <p:nvPr/>
        </p:nvSpPr>
        <p:spPr>
          <a:xfrm>
            <a:off x="3107199" y="2107365"/>
            <a:ext cx="985266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한 파 ]</a:t>
            </a:r>
            <a:endParaRPr/>
          </a:p>
        </p:txBody>
      </p:sp>
      <p:sp>
        <p:nvSpPr>
          <p:cNvPr id="998" name="Google Shape;998;p42"/>
          <p:cNvSpPr txBox="1"/>
          <p:nvPr/>
        </p:nvSpPr>
        <p:spPr>
          <a:xfrm>
            <a:off x="6096000" y="2098724"/>
            <a:ext cx="1813560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불 쾌 지 수 ]</a:t>
            </a:r>
            <a:endParaRPr/>
          </a:p>
        </p:txBody>
      </p:sp>
      <p:sp>
        <p:nvSpPr>
          <p:cNvPr id="999" name="Google Shape;999;p42"/>
          <p:cNvSpPr txBox="1"/>
          <p:nvPr/>
        </p:nvSpPr>
        <p:spPr>
          <a:xfrm>
            <a:off x="9148368" y="2092834"/>
            <a:ext cx="1365503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강 수 량 ]</a:t>
            </a:r>
            <a:endParaRPr/>
          </a:p>
        </p:txBody>
      </p:sp>
      <p:cxnSp>
        <p:nvCxnSpPr>
          <p:cNvPr id="1000" name="Google Shape;1000;p42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1" name="Google Shape;1001;p42"/>
          <p:cNvSpPr/>
          <p:nvPr/>
        </p:nvSpPr>
        <p:spPr>
          <a:xfrm>
            <a:off x="5964700" y="1996552"/>
            <a:ext cx="6085496" cy="375066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42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2"/>
          <p:cNvSpPr txBox="1"/>
          <p:nvPr/>
        </p:nvSpPr>
        <p:spPr>
          <a:xfrm>
            <a:off x="930252" y="5620560"/>
            <a:ext cx="106515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폭염은 미세한 차이이지만 더울수록 중식계 수가 줄어듦을 확인할 수 있다.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한파의 경우, 기상청 기준으로 범주화하여 ‘한파경보‘에 해당하는 경우가 3개였다. 따라서 정확한 분석이 어려울 것으로 판단된다.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불쾌지수는 높을수록 중식계 수가 줄어들었고, 강수량은 많을 수록 중식계 수가 증가하였다.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3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0" name="Google Shape;1010;p43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1" name="Google Shape;1011;p43"/>
          <p:cNvSpPr txBox="1"/>
          <p:nvPr/>
        </p:nvSpPr>
        <p:spPr>
          <a:xfrm>
            <a:off x="1558821" y="84640"/>
            <a:ext cx="17860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sp>
        <p:nvSpPr>
          <p:cNvPr id="1012" name="Google Shape;1012;p43"/>
          <p:cNvSpPr txBox="1"/>
          <p:nvPr/>
        </p:nvSpPr>
        <p:spPr>
          <a:xfrm>
            <a:off x="263804" y="1239211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날씨 관련</a:t>
            </a:r>
            <a:endParaRPr/>
          </a:p>
        </p:txBody>
      </p:sp>
      <p:pic>
        <p:nvPicPr>
          <p:cNvPr descr="날씨 - 무료 날씨개 아이콘" id="1013" name="Google Shape;10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48" y="618515"/>
            <a:ext cx="594573" cy="59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3"/>
          <p:cNvSpPr txBox="1"/>
          <p:nvPr/>
        </p:nvSpPr>
        <p:spPr>
          <a:xfrm>
            <a:off x="1424152" y="843055"/>
            <a:ext cx="4512774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날씨 관련 데이터와 </a:t>
            </a:r>
            <a:r>
              <a:rPr b="1"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석식계</a:t>
            </a: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시각화</a:t>
            </a:r>
            <a:endParaRPr/>
          </a:p>
        </p:txBody>
      </p:sp>
      <p:cxnSp>
        <p:nvCxnSpPr>
          <p:cNvPr id="1015" name="Google Shape;1015;p43"/>
          <p:cNvCxnSpPr/>
          <p:nvPr/>
        </p:nvCxnSpPr>
        <p:spPr>
          <a:xfrm>
            <a:off x="1424152" y="843055"/>
            <a:ext cx="0" cy="461665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차트이(가) 표시된 사진&#10;&#10;자동 생성된 설명" id="1016" name="Google Shape;1016;p43"/>
          <p:cNvPicPr preferRelativeResize="0"/>
          <p:nvPr/>
        </p:nvPicPr>
        <p:blipFill rotWithShape="1">
          <a:blip r:embed="rId4">
            <a:alphaModFix/>
          </a:blip>
          <a:srcRect b="312" l="50363" r="-252" t="-313"/>
          <a:stretch/>
        </p:blipFill>
        <p:spPr>
          <a:xfrm>
            <a:off x="79271" y="2655758"/>
            <a:ext cx="2857500" cy="283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1017" name="Google Shape;1017;p43"/>
          <p:cNvPicPr preferRelativeResize="0"/>
          <p:nvPr/>
        </p:nvPicPr>
        <p:blipFill rotWithShape="1">
          <a:blip r:embed="rId5">
            <a:alphaModFix/>
          </a:blip>
          <a:srcRect b="-292" l="49664" r="0" t="293"/>
          <a:stretch/>
        </p:blipFill>
        <p:spPr>
          <a:xfrm>
            <a:off x="3056399" y="2654269"/>
            <a:ext cx="2857501" cy="28340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1018" name="Google Shape;1018;p43"/>
          <p:cNvPicPr preferRelativeResize="0"/>
          <p:nvPr/>
        </p:nvPicPr>
        <p:blipFill rotWithShape="1">
          <a:blip r:embed="rId6">
            <a:alphaModFix/>
          </a:blip>
          <a:srcRect b="0" l="50247" r="-163" t="0"/>
          <a:stretch/>
        </p:blipFill>
        <p:spPr>
          <a:xfrm>
            <a:off x="6047939" y="2654269"/>
            <a:ext cx="2915591" cy="2842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트이(가) 표시된 사진&#10;&#10;자동 생성된 설명" id="1019" name="Google Shape;1019;p43"/>
          <p:cNvPicPr preferRelativeResize="0"/>
          <p:nvPr/>
        </p:nvPicPr>
        <p:blipFill rotWithShape="1">
          <a:blip r:embed="rId7">
            <a:alphaModFix/>
          </a:blip>
          <a:srcRect b="-155" l="49798" r="202" t="156"/>
          <a:stretch/>
        </p:blipFill>
        <p:spPr>
          <a:xfrm>
            <a:off x="9069689" y="2654269"/>
            <a:ext cx="2901827" cy="28428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p43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1" name="Google Shape;1021;p43"/>
          <p:cNvSpPr txBox="1"/>
          <p:nvPr/>
        </p:nvSpPr>
        <p:spPr>
          <a:xfrm>
            <a:off x="456930" y="2098724"/>
            <a:ext cx="985266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폭 염 ]</a:t>
            </a:r>
            <a:endParaRPr/>
          </a:p>
        </p:txBody>
      </p:sp>
      <p:sp>
        <p:nvSpPr>
          <p:cNvPr id="1022" name="Google Shape;1022;p43"/>
          <p:cNvSpPr txBox="1"/>
          <p:nvPr/>
        </p:nvSpPr>
        <p:spPr>
          <a:xfrm>
            <a:off x="3107199" y="2107365"/>
            <a:ext cx="985266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한 파 ]</a:t>
            </a:r>
            <a:endParaRPr/>
          </a:p>
        </p:txBody>
      </p:sp>
      <p:sp>
        <p:nvSpPr>
          <p:cNvPr id="1023" name="Google Shape;1023;p43"/>
          <p:cNvSpPr txBox="1"/>
          <p:nvPr/>
        </p:nvSpPr>
        <p:spPr>
          <a:xfrm>
            <a:off x="6096000" y="2098724"/>
            <a:ext cx="1813560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불 쾌 지 수 ]</a:t>
            </a:r>
            <a:endParaRPr/>
          </a:p>
        </p:txBody>
      </p:sp>
      <p:sp>
        <p:nvSpPr>
          <p:cNvPr id="1024" name="Google Shape;1024;p43"/>
          <p:cNvSpPr txBox="1"/>
          <p:nvPr/>
        </p:nvSpPr>
        <p:spPr>
          <a:xfrm>
            <a:off x="9148368" y="2092834"/>
            <a:ext cx="1365503" cy="41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강 수 량 ]</a:t>
            </a:r>
            <a:endParaRPr/>
          </a:p>
        </p:txBody>
      </p:sp>
      <p:sp>
        <p:nvSpPr>
          <p:cNvPr id="1025" name="Google Shape;1025;p43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43"/>
          <p:cNvSpPr txBox="1"/>
          <p:nvPr/>
        </p:nvSpPr>
        <p:spPr>
          <a:xfrm>
            <a:off x="770226" y="5716265"/>
            <a:ext cx="106515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그러나, 전체적으로 중식계/석식계에 큰 영향을 끼치는 피처가 아니라고 판단되었으며, test셋에 적용하기 위해서는 날씨를 예측하기 위해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시계열 예측을 사용해야 하므로 최종적으로는 제외하기로 결정하였다.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뷔페 사진, 38,000개 이상의 고품질 무료 스톡 사진" id="1031" name="Google Shape;1031;p44"/>
          <p:cNvPicPr preferRelativeResize="0"/>
          <p:nvPr/>
        </p:nvPicPr>
        <p:blipFill rotWithShape="1">
          <a:blip r:embed="rId3">
            <a:alphaModFix/>
          </a:blip>
          <a:srcRect b="0" l="21075" r="29462" t="0"/>
          <a:stretch/>
        </p:blipFill>
        <p:spPr>
          <a:xfrm flipH="1">
            <a:off x="1454027" y="0"/>
            <a:ext cx="5078290" cy="68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4"/>
          <p:cNvSpPr/>
          <p:nvPr/>
        </p:nvSpPr>
        <p:spPr>
          <a:xfrm>
            <a:off x="5324354" y="370389"/>
            <a:ext cx="2731626" cy="2905246"/>
          </a:xfrm>
          <a:prstGeom prst="rect">
            <a:avLst/>
          </a:prstGeom>
          <a:noFill/>
          <a:ln cap="flat" cmpd="sng" w="85725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3" name="Google Shape;1033;p44"/>
          <p:cNvSpPr txBox="1"/>
          <p:nvPr/>
        </p:nvSpPr>
        <p:spPr>
          <a:xfrm>
            <a:off x="6551272" y="381965"/>
            <a:ext cx="1590500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99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44"/>
          <p:cNvSpPr txBox="1"/>
          <p:nvPr/>
        </p:nvSpPr>
        <p:spPr>
          <a:xfrm>
            <a:off x="8242961" y="3026934"/>
            <a:ext cx="29418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머신러닝 시행착오 / 팀원별 자기평가 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개선점</a:t>
            </a:r>
            <a:endParaRPr/>
          </a:p>
        </p:txBody>
      </p:sp>
      <p:cxnSp>
        <p:nvCxnSpPr>
          <p:cNvPr id="1035" name="Google Shape;1035;p44"/>
          <p:cNvCxnSpPr/>
          <p:nvPr/>
        </p:nvCxnSpPr>
        <p:spPr>
          <a:xfrm>
            <a:off x="6829063" y="6413410"/>
            <a:ext cx="4987017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6" name="Google Shape;1036;p44"/>
          <p:cNvCxnSpPr/>
          <p:nvPr/>
        </p:nvCxnSpPr>
        <p:spPr>
          <a:xfrm>
            <a:off x="8242961" y="2493395"/>
            <a:ext cx="600049" cy="136332"/>
          </a:xfrm>
          <a:prstGeom prst="straightConnector1">
            <a:avLst/>
          </a:prstGeom>
          <a:noFill/>
          <a:ln cap="flat" cmpd="sng" w="635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7" name="Google Shape;1037;p44"/>
          <p:cNvSpPr txBox="1"/>
          <p:nvPr/>
        </p:nvSpPr>
        <p:spPr>
          <a:xfrm>
            <a:off x="8928911" y="2566367"/>
            <a:ext cx="17315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결론 및 회고</a:t>
            </a:r>
            <a:endParaRPr/>
          </a:p>
        </p:txBody>
      </p:sp>
      <p:grpSp>
        <p:nvGrpSpPr>
          <p:cNvPr id="1038" name="Google Shape;1038;p44"/>
          <p:cNvGrpSpPr/>
          <p:nvPr/>
        </p:nvGrpSpPr>
        <p:grpSpPr>
          <a:xfrm flipH="1">
            <a:off x="1454027" y="0"/>
            <a:ext cx="2307745" cy="6858000"/>
            <a:chOff x="3977654" y="0"/>
            <a:chExt cx="2529812" cy="6858000"/>
          </a:xfrm>
        </p:grpSpPr>
        <p:sp>
          <p:nvSpPr>
            <p:cNvPr id="1039" name="Google Shape;1039;p44"/>
            <p:cNvSpPr/>
            <p:nvPr/>
          </p:nvSpPr>
          <p:spPr>
            <a:xfrm>
              <a:off x="6019104" y="0"/>
              <a:ext cx="488362" cy="685800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0" name="Google Shape;1040;p44"/>
            <p:cNvSpPr/>
            <p:nvPr/>
          </p:nvSpPr>
          <p:spPr>
            <a:xfrm rot="10800000">
              <a:off x="3977654" y="0"/>
              <a:ext cx="2041450" cy="6858000"/>
            </a:xfrm>
            <a:prstGeom prst="rtTriangl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41" name="Google Shape;1041;p44"/>
          <p:cNvSpPr txBox="1"/>
          <p:nvPr/>
        </p:nvSpPr>
        <p:spPr>
          <a:xfrm rot="-5400000">
            <a:off x="-20734" y="1062961"/>
            <a:ext cx="2426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MID PROJECT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2" name="Google Shape;1042;p44"/>
          <p:cNvCxnSpPr/>
          <p:nvPr/>
        </p:nvCxnSpPr>
        <p:spPr>
          <a:xfrm>
            <a:off x="1250066" y="2731626"/>
            <a:ext cx="0" cy="3264061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3" name="Google Shape;1043;p44"/>
          <p:cNvSpPr/>
          <p:nvPr/>
        </p:nvSpPr>
        <p:spPr>
          <a:xfrm>
            <a:off x="7078351" y="5571510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으쌰으쌰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4" name="Google Shape;1044;p44"/>
          <p:cNvSpPr/>
          <p:nvPr/>
        </p:nvSpPr>
        <p:spPr>
          <a:xfrm>
            <a:off x="8998997" y="5571510"/>
            <a:ext cx="463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4팀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5" name="Google Shape;1045;p44"/>
          <p:cNvSpPr/>
          <p:nvPr/>
        </p:nvSpPr>
        <p:spPr>
          <a:xfrm>
            <a:off x="10509663" y="5571510"/>
            <a:ext cx="805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1석 4조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6" name="Google Shape;1046;p44"/>
          <p:cNvSpPr/>
          <p:nvPr/>
        </p:nvSpPr>
        <p:spPr>
          <a:xfrm>
            <a:off x="10447545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7" name="Google Shape;1047;p44"/>
          <p:cNvSpPr/>
          <p:nvPr/>
        </p:nvSpPr>
        <p:spPr>
          <a:xfrm>
            <a:off x="7108947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8" name="Google Shape;1048;p44"/>
          <p:cNvSpPr/>
          <p:nvPr/>
        </p:nvSpPr>
        <p:spPr>
          <a:xfrm>
            <a:off x="8778246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음식 아이콘, 먹는, 아이콘 디자인, 저녁 식사, 손, 손가락, 프로펠러, 로고 png | Klipartz" id="1049" name="Google Shape;104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3815" y="4830980"/>
            <a:ext cx="528770" cy="528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라면의 아이콘 벡터 그래픽흑백 스타일의 아이콘카페, 스톡 벡터(로열티 프리) 2013988538 | Shutterstock" id="1050" name="Google Shape;105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6694" y="4667102"/>
            <a:ext cx="847040" cy="912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리사 모자 - 무료 음식개 아이콘" id="1051" name="Google Shape;105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9160" y="4814858"/>
            <a:ext cx="616683" cy="61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5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8" name="Google Shape;1058;p45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9" name="Google Shape;1059;p45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0" name="Google Shape;1060;p45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45"/>
          <p:cNvSpPr txBox="1"/>
          <p:nvPr/>
        </p:nvSpPr>
        <p:spPr>
          <a:xfrm>
            <a:off x="355600" y="617199"/>
            <a:ext cx="25282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머신러닝 시행착오 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45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3" name="Google Shape;1063;p45"/>
          <p:cNvPicPr preferRelativeResize="0"/>
          <p:nvPr/>
        </p:nvPicPr>
        <p:blipFill rotWithShape="1">
          <a:blip r:embed="rId3">
            <a:alphaModFix/>
          </a:blip>
          <a:srcRect b="0" l="0" r="0" t="12605"/>
          <a:stretch/>
        </p:blipFill>
        <p:spPr>
          <a:xfrm>
            <a:off x="149097" y="1536700"/>
            <a:ext cx="6110699" cy="490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1039" y="294299"/>
            <a:ext cx="6813685" cy="5386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4894" y="61112"/>
            <a:ext cx="708980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6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1" name="Google Shape;1071;p46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2" name="Google Shape;1072;p46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3" name="Google Shape;1073;p46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6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6"/>
          <p:cNvSpPr txBox="1"/>
          <p:nvPr/>
        </p:nvSpPr>
        <p:spPr>
          <a:xfrm>
            <a:off x="355600" y="617199"/>
            <a:ext cx="19928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최종 선택 피처</a:t>
            </a:r>
            <a:endParaRPr/>
          </a:p>
        </p:txBody>
      </p:sp>
      <p:graphicFrame>
        <p:nvGraphicFramePr>
          <p:cNvPr id="1076" name="Google Shape;1076;p46"/>
          <p:cNvGraphicFramePr/>
          <p:nvPr/>
        </p:nvGraphicFramePr>
        <p:xfrm>
          <a:off x="363380" y="21598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식사가능인원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야근수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휴가자수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재택근무자수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출장자수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반찬1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 hMerge="1"/>
                <a:tc rowSpan="2" hMerge="1"/>
              </a:tr>
              <a:tr h="54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메인메뉴범주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_볶음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중식계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sng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 vMerge="1"/>
                <a:tc hMerge="1" vMerge="1"/>
                <a:tc hMerge="1" vMerge="1"/>
              </a:tr>
            </a:tbl>
          </a:graphicData>
        </a:graphic>
      </p:graphicFrame>
      <p:sp>
        <p:nvSpPr>
          <p:cNvPr id="1077" name="Google Shape;1077;p46"/>
          <p:cNvSpPr txBox="1"/>
          <p:nvPr/>
        </p:nvSpPr>
        <p:spPr>
          <a:xfrm>
            <a:off x="468056" y="1616407"/>
            <a:ext cx="2469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train_lunch 데이터셋 ]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46"/>
          <p:cNvSpPr txBox="1"/>
          <p:nvPr/>
        </p:nvSpPr>
        <p:spPr>
          <a:xfrm>
            <a:off x="6410585" y="1638605"/>
            <a:ext cx="2469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train_dinner 데이터셋 ]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9" name="Google Shape;1079;p46"/>
          <p:cNvGraphicFramePr/>
          <p:nvPr/>
        </p:nvGraphicFramePr>
        <p:xfrm>
          <a:off x="6305908" y="21598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{F5DE54C9-E0B5-4BAF-BD07-41E2EBD90911}</a:tableStyleId>
              </a:tblPr>
              <a:tblGrid>
                <a:gridCol w="857250"/>
                <a:gridCol w="857250"/>
                <a:gridCol w="857250"/>
                <a:gridCol w="857250"/>
                <a:gridCol w="859275"/>
                <a:gridCol w="859675"/>
              </a:tblGrid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공휴일후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연차 쓰기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좋은 날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식사가능인원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야근수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휴가자수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재택근무자수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출장자수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반찬1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 gridSpan="3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 hMerge="1"/>
                <a:tc rowSpan="2" hMerge="1"/>
              </a:tr>
              <a:tr h="54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메인메뉴범주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_볶음</a:t>
                      </a:r>
                      <a:endParaRPr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석식계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 vMerge="1"/>
                <a:tc hMerge="1" vMerge="1"/>
                <a:tc hMerge="1" vMerge="1"/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" name="Google Shape;1085;p47"/>
          <p:cNvGraphicFramePr/>
          <p:nvPr/>
        </p:nvGraphicFramePr>
        <p:xfrm>
          <a:off x="930252" y="2296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{319AC07F-33E0-4DFC-B055-86E3CA98F849}</a:tableStyleId>
              </a:tblPr>
              <a:tblGrid>
                <a:gridCol w="1057100"/>
                <a:gridCol w="1914700"/>
                <a:gridCol w="2990750"/>
                <a:gridCol w="2670925"/>
                <a:gridCol w="1282825"/>
                <a:gridCol w="599300"/>
              </a:tblGrid>
              <a:tr h="33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모델명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피쳐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train_lunch 파라미터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train_dinner 파라미터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public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private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2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catboost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최종피처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'learning_rate': 0.035743,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'loss_function': 'RMSE’,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'subsample': 0.719163,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'max_depth': 4,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'n_estimators': 539,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'colsample_bylevel': 0.65762,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'reg_lambda': 74.378856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'learning_rate': 0.1335167628101091,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'loss_function': 'RMSE’,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'subsample': 0.5587791418211517,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'max_depth': 3,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'n_estimators': 345,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'colsample_bylevel': 0.9510656252991059, 'reg_lambda': 8.885771302364363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84.5916149757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120.4436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랜덤포레스트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최종 피처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최적 하이퍼 파라미터: {'max_depth': 21,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'max_features': 5,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'min_samples_leaf': 2,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'min_samples_split': 5,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'n_estimators': 300}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Lunch_MAE: 72.193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최적 하이퍼 파라미터: {'max_depth': 17,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'max_features': 5,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'min_samples_leaf': 2,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'min_samples_split': 4,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'n_estimators': 100}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Dinner_MAE: 45.685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82.7887349102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124.4969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catboost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최종 피처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n_estimators: 590 learning_rate: 0.02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n_estimators: 530 learning_rate: 0.04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95.9666666667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128.0286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086" name="Google Shape;1086;p47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7" name="Google Shape;1087;p47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8" name="Google Shape;1088;p47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9" name="Google Shape;1089;p47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47"/>
          <p:cNvSpPr txBox="1"/>
          <p:nvPr/>
        </p:nvSpPr>
        <p:spPr>
          <a:xfrm>
            <a:off x="355600" y="617199"/>
            <a:ext cx="29578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머신러닝 결과   </a:t>
            </a: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최종 피처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47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47"/>
          <p:cNvSpPr/>
          <p:nvPr/>
        </p:nvSpPr>
        <p:spPr>
          <a:xfrm>
            <a:off x="10820400" y="2290052"/>
            <a:ext cx="625452" cy="289832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47"/>
          <p:cNvSpPr/>
          <p:nvPr/>
        </p:nvSpPr>
        <p:spPr>
          <a:xfrm>
            <a:off x="951375" y="2270850"/>
            <a:ext cx="1017125" cy="292445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9" name="Google Shape;1099;p48"/>
          <p:cNvGraphicFramePr/>
          <p:nvPr/>
        </p:nvGraphicFramePr>
        <p:xfrm>
          <a:off x="930252" y="2296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{319AC07F-33E0-4DFC-B055-86E3CA98F849}</a:tableStyleId>
              </a:tblPr>
              <a:tblGrid>
                <a:gridCol w="1057100"/>
                <a:gridCol w="2330650"/>
                <a:gridCol w="2574800"/>
                <a:gridCol w="2670925"/>
                <a:gridCol w="1282825"/>
                <a:gridCol w="599300"/>
              </a:tblGrid>
              <a:tr h="33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모델명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피쳐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train_lunch 파라미터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train_dinner 파라미터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2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catboost(중식)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랜덤포레스트(석식)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25" marB="0" marR="8325" marL="83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'월','일','출장자수','야근수','식사가능인원','공휴일전','공휴일후','연차쓰기좋은날’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CatBoost 사용, 파라미터 x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랜덤포레스트 사용,</a:t>
                      </a:r>
                      <a:b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n_estimators=1000, max_features=0.95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68.87634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129.1456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catboost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식사가능인원 추가 후, 피쳐 중요도 확인해서 5 미만의 피쳐는 제거 후 다시 학습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---------점심---------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'월', '요일넘버', '식사가능인원', '휴가자수', '출장자수', '야근수’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---------저녁---------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'연', '월', '일', '식사가능인원', '휴가자수', '출장자수', '야근수'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n_estimators: 250 learning_rate: 0.36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n_estimators: 250 learning_rate: 0.27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71.43333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126.7429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auto gluon</a:t>
                      </a:r>
                      <a:endParaRPr/>
                    </a:p>
                  </a:txBody>
                  <a:tcPr marT="9525" marB="0" marR="9525" marL="95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월, 요일, 공휴일전, 공휴일후, 정원수, 식사인원수, 야근수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problem_type='regression’, </a:t>
                      </a:r>
                      <a:b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eval_metric='mean_absolute_error’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problem_type='regression’,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eval_metric=‘ mean_absolute_error’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84.29615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119.4641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100" name="Google Shape;1100;p48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1" name="Google Shape;1101;p48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2" name="Google Shape;1102;p48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3" name="Google Shape;1103;p48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48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48"/>
          <p:cNvSpPr/>
          <p:nvPr/>
        </p:nvSpPr>
        <p:spPr>
          <a:xfrm>
            <a:off x="9524922" y="2290872"/>
            <a:ext cx="1320878" cy="281808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6" name="Google Shape;1106;p48"/>
          <p:cNvSpPr/>
          <p:nvPr/>
        </p:nvSpPr>
        <p:spPr>
          <a:xfrm>
            <a:off x="900476" y="2270850"/>
            <a:ext cx="1042624" cy="283811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7" name="Google Shape;1107;p48"/>
          <p:cNvSpPr txBox="1"/>
          <p:nvPr/>
        </p:nvSpPr>
        <p:spPr>
          <a:xfrm>
            <a:off x="355600" y="617199"/>
            <a:ext cx="26019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머신러닝 결과   </a:t>
            </a: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그 외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9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4" name="Google Shape;1114;p49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5" name="Google Shape;1115;p49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6" name="Google Shape;1116;p49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7" name="Google Shape;1117;p49"/>
          <p:cNvPicPr preferRelativeResize="0"/>
          <p:nvPr/>
        </p:nvPicPr>
        <p:blipFill rotWithShape="1">
          <a:blip r:embed="rId3">
            <a:alphaModFix/>
          </a:blip>
          <a:srcRect b="2138" l="1246" r="2712" t="2709"/>
          <a:stretch/>
        </p:blipFill>
        <p:spPr>
          <a:xfrm>
            <a:off x="2077947" y="1357038"/>
            <a:ext cx="306168" cy="3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49"/>
          <p:cNvPicPr preferRelativeResize="0"/>
          <p:nvPr/>
        </p:nvPicPr>
        <p:blipFill rotWithShape="1">
          <a:blip r:embed="rId4">
            <a:alphaModFix/>
          </a:blip>
          <a:srcRect b="7419" l="5121" r="6289" t="1"/>
          <a:stretch/>
        </p:blipFill>
        <p:spPr>
          <a:xfrm>
            <a:off x="5671868" y="1341376"/>
            <a:ext cx="306168" cy="3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49"/>
          <p:cNvPicPr preferRelativeResize="0"/>
          <p:nvPr/>
        </p:nvPicPr>
        <p:blipFill rotWithShape="1">
          <a:blip r:embed="rId5">
            <a:alphaModFix/>
          </a:blip>
          <a:srcRect b="3544" l="1144" r="4609" t="0"/>
          <a:stretch/>
        </p:blipFill>
        <p:spPr>
          <a:xfrm>
            <a:off x="9267563" y="1349873"/>
            <a:ext cx="306168" cy="3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49"/>
          <p:cNvPicPr preferRelativeResize="0"/>
          <p:nvPr/>
        </p:nvPicPr>
        <p:blipFill rotWithShape="1">
          <a:blip r:embed="rId6">
            <a:alphaModFix/>
          </a:blip>
          <a:srcRect b="0" l="3408" r="3409" t="0"/>
          <a:stretch/>
        </p:blipFill>
        <p:spPr>
          <a:xfrm>
            <a:off x="5707030" y="3912809"/>
            <a:ext cx="306169" cy="30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49"/>
          <p:cNvPicPr preferRelativeResize="0"/>
          <p:nvPr/>
        </p:nvPicPr>
        <p:blipFill rotWithShape="1">
          <a:blip r:embed="rId7">
            <a:alphaModFix/>
          </a:blip>
          <a:srcRect b="6059" l="1439" r="7324" t="0"/>
          <a:stretch/>
        </p:blipFill>
        <p:spPr>
          <a:xfrm>
            <a:off x="9375184" y="3903722"/>
            <a:ext cx="306169" cy="306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49"/>
          <p:cNvGrpSpPr/>
          <p:nvPr/>
        </p:nvGrpSpPr>
        <p:grpSpPr>
          <a:xfrm>
            <a:off x="2077373" y="3912798"/>
            <a:ext cx="302449" cy="302449"/>
            <a:chOff x="6862345" y="2593267"/>
            <a:chExt cx="663135" cy="663135"/>
          </a:xfrm>
        </p:grpSpPr>
        <p:pic>
          <p:nvPicPr>
            <p:cNvPr id="1123" name="Google Shape;1123;p49"/>
            <p:cNvPicPr preferRelativeResize="0"/>
            <p:nvPr/>
          </p:nvPicPr>
          <p:blipFill rotWithShape="1">
            <a:blip r:embed="rId8">
              <a:alphaModFix/>
            </a:blip>
            <a:srcRect b="1214" l="6814" r="7974" t="-1"/>
            <a:stretch/>
          </p:blipFill>
          <p:spPr>
            <a:xfrm>
              <a:off x="6862345" y="2593267"/>
              <a:ext cx="663135" cy="663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49"/>
            <p:cNvSpPr/>
            <p:nvPr/>
          </p:nvSpPr>
          <p:spPr>
            <a:xfrm>
              <a:off x="7312025" y="2593267"/>
              <a:ext cx="213455" cy="927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25" name="Google Shape;1125;p49"/>
          <p:cNvSpPr txBox="1"/>
          <p:nvPr/>
        </p:nvSpPr>
        <p:spPr>
          <a:xfrm>
            <a:off x="2339619" y="1294243"/>
            <a:ext cx="938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성 우</a:t>
            </a:r>
            <a:endParaRPr/>
          </a:p>
        </p:txBody>
      </p:sp>
      <p:sp>
        <p:nvSpPr>
          <p:cNvPr id="1126" name="Google Shape;1126;p49"/>
          <p:cNvSpPr txBox="1"/>
          <p:nvPr/>
        </p:nvSpPr>
        <p:spPr>
          <a:xfrm>
            <a:off x="5922489" y="1284178"/>
            <a:ext cx="950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조 은</a:t>
            </a:r>
            <a:endParaRPr/>
          </a:p>
        </p:txBody>
      </p:sp>
      <p:sp>
        <p:nvSpPr>
          <p:cNvPr id="1127" name="Google Shape;1127;p49"/>
          <p:cNvSpPr txBox="1"/>
          <p:nvPr/>
        </p:nvSpPr>
        <p:spPr>
          <a:xfrm>
            <a:off x="9535067" y="1294243"/>
            <a:ext cx="950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준 호</a:t>
            </a:r>
            <a:endParaRPr/>
          </a:p>
        </p:txBody>
      </p:sp>
      <p:sp>
        <p:nvSpPr>
          <p:cNvPr id="1128" name="Google Shape;1128;p49"/>
          <p:cNvSpPr txBox="1"/>
          <p:nvPr/>
        </p:nvSpPr>
        <p:spPr>
          <a:xfrm>
            <a:off x="2337619" y="3846284"/>
            <a:ext cx="938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현 아</a:t>
            </a:r>
            <a:endParaRPr/>
          </a:p>
        </p:txBody>
      </p:sp>
      <p:sp>
        <p:nvSpPr>
          <p:cNvPr id="1129" name="Google Shape;1129;p49"/>
          <p:cNvSpPr txBox="1"/>
          <p:nvPr/>
        </p:nvSpPr>
        <p:spPr>
          <a:xfrm>
            <a:off x="5953341" y="3846284"/>
            <a:ext cx="9428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희 묵</a:t>
            </a:r>
            <a:endParaRPr/>
          </a:p>
        </p:txBody>
      </p:sp>
      <p:sp>
        <p:nvSpPr>
          <p:cNvPr id="1130" name="Google Shape;1130;p49"/>
          <p:cNvSpPr txBox="1"/>
          <p:nvPr/>
        </p:nvSpPr>
        <p:spPr>
          <a:xfrm>
            <a:off x="9579455" y="3846723"/>
            <a:ext cx="930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 지 원</a:t>
            </a:r>
            <a:endParaRPr/>
          </a:p>
        </p:txBody>
      </p:sp>
      <p:sp>
        <p:nvSpPr>
          <p:cNvPr id="1131" name="Google Shape;1131;p49"/>
          <p:cNvSpPr txBox="1"/>
          <p:nvPr/>
        </p:nvSpPr>
        <p:spPr>
          <a:xfrm>
            <a:off x="280773" y="584332"/>
            <a:ext cx="22653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팀원별  자기평가</a:t>
            </a:r>
            <a:endParaRPr/>
          </a:p>
        </p:txBody>
      </p:sp>
      <p:sp>
        <p:nvSpPr>
          <p:cNvPr id="1132" name="Google Shape;1132;p49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49"/>
          <p:cNvSpPr/>
          <p:nvPr/>
        </p:nvSpPr>
        <p:spPr>
          <a:xfrm>
            <a:off x="1011100" y="1725821"/>
            <a:ext cx="3289437" cy="1944309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80000"/>
            </a:schemeClr>
          </a:solidFill>
          <a:ln cap="flat" cmpd="sng" w="127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49"/>
          <p:cNvSpPr/>
          <p:nvPr/>
        </p:nvSpPr>
        <p:spPr>
          <a:xfrm flipH="1">
            <a:off x="4602027" y="1725821"/>
            <a:ext cx="3289437" cy="1944309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80000"/>
            </a:schemeClr>
          </a:solidFill>
          <a:ln cap="flat" cmpd="sng" w="127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49"/>
          <p:cNvSpPr/>
          <p:nvPr/>
        </p:nvSpPr>
        <p:spPr>
          <a:xfrm>
            <a:off x="8190865" y="1715607"/>
            <a:ext cx="3289437" cy="1944309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80000"/>
            </a:schemeClr>
          </a:solidFill>
          <a:ln cap="flat" cmpd="sng" w="127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49"/>
          <p:cNvSpPr/>
          <p:nvPr/>
        </p:nvSpPr>
        <p:spPr>
          <a:xfrm flipH="1">
            <a:off x="1011100" y="4252391"/>
            <a:ext cx="3289437" cy="1944309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80000"/>
            </a:schemeClr>
          </a:solidFill>
          <a:ln cap="flat" cmpd="sng" w="127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49"/>
          <p:cNvSpPr/>
          <p:nvPr/>
        </p:nvSpPr>
        <p:spPr>
          <a:xfrm>
            <a:off x="4602027" y="4252391"/>
            <a:ext cx="3289437" cy="1944309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80000"/>
            </a:schemeClr>
          </a:solidFill>
          <a:ln cap="flat" cmpd="sng" w="127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49"/>
          <p:cNvSpPr/>
          <p:nvPr/>
        </p:nvSpPr>
        <p:spPr>
          <a:xfrm flipH="1">
            <a:off x="8190865" y="4242177"/>
            <a:ext cx="3289437" cy="1944309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80000"/>
            </a:schemeClr>
          </a:solidFill>
          <a:ln cap="flat" cmpd="sng" w="127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49"/>
          <p:cNvSpPr txBox="1"/>
          <p:nvPr/>
        </p:nvSpPr>
        <p:spPr>
          <a:xfrm>
            <a:off x="1346242" y="2013776"/>
            <a:ext cx="265489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성장률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49"/>
          <p:cNvSpPr txBox="1"/>
          <p:nvPr/>
        </p:nvSpPr>
        <p:spPr>
          <a:xfrm>
            <a:off x="4918254" y="2013776"/>
            <a:ext cx="265489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성장률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49"/>
          <p:cNvSpPr txBox="1"/>
          <p:nvPr/>
        </p:nvSpPr>
        <p:spPr>
          <a:xfrm>
            <a:off x="8556009" y="1990795"/>
            <a:ext cx="265489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★★★★★</a:t>
            </a: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성장률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★★★★★</a:t>
            </a: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49"/>
          <p:cNvSpPr txBox="1"/>
          <p:nvPr/>
        </p:nvSpPr>
        <p:spPr>
          <a:xfrm>
            <a:off x="1346242" y="4524593"/>
            <a:ext cx="265489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성장률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49"/>
          <p:cNvSpPr txBox="1"/>
          <p:nvPr/>
        </p:nvSpPr>
        <p:spPr>
          <a:xfrm>
            <a:off x="4918254" y="4530194"/>
            <a:ext cx="265489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성장률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49"/>
          <p:cNvSpPr txBox="1"/>
          <p:nvPr/>
        </p:nvSpPr>
        <p:spPr>
          <a:xfrm>
            <a:off x="8600385" y="4530195"/>
            <a:ext cx="265489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완성도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☆☆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성장률  </a:t>
            </a:r>
            <a:r>
              <a:rPr lang="ko-KR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★★★★★</a:t>
            </a: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5"/>
          <p:cNvGrpSpPr/>
          <p:nvPr/>
        </p:nvGrpSpPr>
        <p:grpSpPr>
          <a:xfrm>
            <a:off x="930252" y="1388519"/>
            <a:ext cx="5986677" cy="3285423"/>
            <a:chOff x="290298" y="1235782"/>
            <a:chExt cx="7946589" cy="4361001"/>
          </a:xfrm>
        </p:grpSpPr>
        <p:sp>
          <p:nvSpPr>
            <p:cNvPr id="194" name="Google Shape;194;p5"/>
            <p:cNvSpPr/>
            <p:nvPr/>
          </p:nvSpPr>
          <p:spPr>
            <a:xfrm>
              <a:off x="290298" y="1235782"/>
              <a:ext cx="7946589" cy="436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95" name="Google Shape;195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0298" y="1310533"/>
              <a:ext cx="2505075" cy="428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95373" y="1310533"/>
              <a:ext cx="2647950" cy="372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98437" y="1307543"/>
              <a:ext cx="2838450" cy="1457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5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5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5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5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280773" y="584332"/>
            <a:ext cx="16401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데이터 소개</a:t>
            </a:r>
            <a:endParaRPr/>
          </a:p>
        </p:txBody>
      </p:sp>
      <p:pic>
        <p:nvPicPr>
          <p:cNvPr id="203" name="Google Shape;203;p5"/>
          <p:cNvPicPr preferRelativeResize="0"/>
          <p:nvPr/>
        </p:nvPicPr>
        <p:blipFill rotWithShape="1">
          <a:blip r:embed="rId6">
            <a:alphaModFix/>
          </a:blip>
          <a:srcRect b="51308" l="0" r="0" t="0"/>
          <a:stretch/>
        </p:blipFill>
        <p:spPr>
          <a:xfrm>
            <a:off x="901908" y="4837692"/>
            <a:ext cx="6015021" cy="1233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5"/>
          <p:cNvGrpSpPr/>
          <p:nvPr/>
        </p:nvGrpSpPr>
        <p:grpSpPr>
          <a:xfrm>
            <a:off x="7564251" y="768154"/>
            <a:ext cx="4079624" cy="444615"/>
            <a:chOff x="7564251" y="768154"/>
            <a:chExt cx="4079624" cy="444615"/>
          </a:xfrm>
        </p:grpSpPr>
        <p:pic>
          <p:nvPicPr>
            <p:cNvPr descr="전구 일러스트 PNG, AI 무료 다운로드 (2023년) - 리틀딥" id="205" name="Google Shape;205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64251" y="768154"/>
              <a:ext cx="418492" cy="4184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5"/>
            <p:cNvCxnSpPr/>
            <p:nvPr/>
          </p:nvCxnSpPr>
          <p:spPr>
            <a:xfrm>
              <a:off x="7564251" y="1212769"/>
              <a:ext cx="4079624" cy="0"/>
            </a:xfrm>
            <a:prstGeom prst="straightConnector1">
              <a:avLst/>
            </a:prstGeom>
            <a:noFill/>
            <a:ln cap="flat" cmpd="sng" w="28575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7" name="Google Shape;207;p5"/>
            <p:cNvSpPr txBox="1"/>
            <p:nvPr/>
          </p:nvSpPr>
          <p:spPr>
            <a:xfrm>
              <a:off x="7878071" y="805624"/>
              <a:ext cx="1457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아이디어 회의</a:t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5"/>
          <p:cNvSpPr txBox="1"/>
          <p:nvPr/>
        </p:nvSpPr>
        <p:spPr>
          <a:xfrm>
            <a:off x="7262963" y="1449687"/>
            <a:ext cx="4547952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인기 있는 메뉴?  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메뉴를 다양하게 범주화해보기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새로 내보이는 메뉴명 앞에는 (New)가 붙는다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메뉴별 중요소/선호도에 따라 다른 가중치?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일별 식사인원수 대비 중식/석식계 비율 계산하기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코로나 전/후 식수 비교하기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코로나 거리두기가 식수에 영향을 미칠까?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매주 수요일 야근 없는 자기계발의 날이 있다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월별/요일별 식수 비교해보기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1,2,3월과 9,10월 중식계가 높다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석식은 2,3월과 10월이 높다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2,3월에 식수가 많은 이유가 날이 추워서인지?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회사가 바쁜 기간이 식수와 관련있는지?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요일에 따른 피처의 특징 탐색해보기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요일은 숫자로 변환하여 사용하기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메뉴도 원핫인코딩하여 사용하기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0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1" name="Google Shape;1151;p50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2" name="Google Shape;1152;p50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3" name="Google Shape;1153;p50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50"/>
          <p:cNvSpPr txBox="1"/>
          <p:nvPr/>
        </p:nvSpPr>
        <p:spPr>
          <a:xfrm>
            <a:off x="280773" y="584332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개선점</a:t>
            </a:r>
            <a:endParaRPr/>
          </a:p>
        </p:txBody>
      </p:sp>
      <p:sp>
        <p:nvSpPr>
          <p:cNvPr id="1155" name="Google Shape;1155;p50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762" y="1771786"/>
            <a:ext cx="7806722" cy="35114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50"/>
          <p:cNvSpPr/>
          <p:nvPr/>
        </p:nvSpPr>
        <p:spPr>
          <a:xfrm>
            <a:off x="2349500" y="1973997"/>
            <a:ext cx="533400" cy="3120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8" name="Google Shape;1158;p50"/>
          <p:cNvSpPr/>
          <p:nvPr/>
        </p:nvSpPr>
        <p:spPr>
          <a:xfrm>
            <a:off x="2349500" y="4419601"/>
            <a:ext cx="533400" cy="3120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1"/>
          <p:cNvSpPr/>
          <p:nvPr/>
        </p:nvSpPr>
        <p:spPr>
          <a:xfrm>
            <a:off x="4802476" y="5184979"/>
            <a:ext cx="23743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으쌰으쌰 4조 (1석 4조)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51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5" name="Google Shape;1165;p51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6" name="Google Shape;1166;p51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7" name="Google Shape;1167;p51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8" name="Google Shape;1168;p51"/>
          <p:cNvGrpSpPr/>
          <p:nvPr/>
        </p:nvGrpSpPr>
        <p:grpSpPr>
          <a:xfrm>
            <a:off x="3060247" y="2382971"/>
            <a:ext cx="5412579" cy="1581753"/>
            <a:chOff x="3420503" y="2538529"/>
            <a:chExt cx="5412579" cy="1581753"/>
          </a:xfrm>
        </p:grpSpPr>
        <p:sp>
          <p:nvSpPr>
            <p:cNvPr id="1169" name="Google Shape;1169;p51"/>
            <p:cNvSpPr txBox="1"/>
            <p:nvPr/>
          </p:nvSpPr>
          <p:spPr>
            <a:xfrm>
              <a:off x="5224401" y="3104619"/>
              <a:ext cx="360868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rgbClr val="B7D6A3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/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3420503" y="2538529"/>
              <a:ext cx="156324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THE END </a:t>
              </a:r>
              <a:endParaRPr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71" name="Google Shape;1171;p51"/>
          <p:cNvCxnSpPr/>
          <p:nvPr/>
        </p:nvCxnSpPr>
        <p:spPr>
          <a:xfrm flipH="1" rot="10800000">
            <a:off x="4749421" y="2555730"/>
            <a:ext cx="4121624" cy="64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/>
          <p:nvPr/>
        </p:nvSpPr>
        <p:spPr>
          <a:xfrm>
            <a:off x="0" y="1396458"/>
            <a:ext cx="12221676" cy="4327625"/>
          </a:xfrm>
          <a:prstGeom prst="rect">
            <a:avLst/>
          </a:prstGeom>
          <a:solidFill>
            <a:srgbClr val="FDF4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6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p6"/>
          <p:cNvSpPr txBox="1"/>
          <p:nvPr/>
        </p:nvSpPr>
        <p:spPr>
          <a:xfrm>
            <a:off x="280773" y="584332"/>
            <a:ext cx="34371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‘1석 4조’의 프로젝트 주제</a:t>
            </a:r>
            <a:endParaRPr/>
          </a:p>
        </p:txBody>
      </p:sp>
      <p:sp>
        <p:nvSpPr>
          <p:cNvPr id="219" name="Google Shape;219;p6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id288t0017* 급식 - 이미지투데이 :: 통로이미지(주)" id="220" name="Google Shape;2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011" y="1569217"/>
            <a:ext cx="5496679" cy="378314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6"/>
          <p:cNvSpPr txBox="1"/>
          <p:nvPr/>
        </p:nvSpPr>
        <p:spPr>
          <a:xfrm>
            <a:off x="3462536" y="5791747"/>
            <a:ext cx="29642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→ 이에 대한 기준은 DACON 점수로 결정함.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4132310" y="1102391"/>
            <a:ext cx="37160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정확한 식수 예측</a:t>
            </a:r>
            <a:endParaRPr b="1" sz="4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6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4" name="Google Shape;224;p6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뷔페 사진, 38,000개 이상의 고품질 무료 스톡 사진" id="229" name="Google Shape;229;p7"/>
          <p:cNvPicPr preferRelativeResize="0"/>
          <p:nvPr/>
        </p:nvPicPr>
        <p:blipFill rotWithShape="1">
          <a:blip r:embed="rId3">
            <a:alphaModFix/>
          </a:blip>
          <a:srcRect b="0" l="21075" r="29462" t="0"/>
          <a:stretch/>
        </p:blipFill>
        <p:spPr>
          <a:xfrm flipH="1">
            <a:off x="1454027" y="0"/>
            <a:ext cx="5078290" cy="68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/>
          <p:nvPr/>
        </p:nvSpPr>
        <p:spPr>
          <a:xfrm>
            <a:off x="5324354" y="370389"/>
            <a:ext cx="2731626" cy="2905246"/>
          </a:xfrm>
          <a:prstGeom prst="rect">
            <a:avLst/>
          </a:prstGeom>
          <a:noFill/>
          <a:ln cap="flat" cmpd="sng" w="85725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1" name="Google Shape;231;p7"/>
          <p:cNvCxnSpPr/>
          <p:nvPr/>
        </p:nvCxnSpPr>
        <p:spPr>
          <a:xfrm>
            <a:off x="6829063" y="6413410"/>
            <a:ext cx="4987017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7"/>
          <p:cNvCxnSpPr/>
          <p:nvPr/>
        </p:nvCxnSpPr>
        <p:spPr>
          <a:xfrm>
            <a:off x="8242961" y="2493395"/>
            <a:ext cx="600049" cy="136332"/>
          </a:xfrm>
          <a:prstGeom prst="straightConnector1">
            <a:avLst/>
          </a:prstGeom>
          <a:noFill/>
          <a:ln cap="flat" cmpd="sng" w="635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7"/>
          <p:cNvSpPr txBox="1"/>
          <p:nvPr/>
        </p:nvSpPr>
        <p:spPr>
          <a:xfrm>
            <a:off x="8928911" y="2566367"/>
            <a:ext cx="12731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가설설정</a:t>
            </a:r>
            <a:endParaRPr/>
          </a:p>
        </p:txBody>
      </p:sp>
      <p:grpSp>
        <p:nvGrpSpPr>
          <p:cNvPr id="234" name="Google Shape;234;p7"/>
          <p:cNvGrpSpPr/>
          <p:nvPr/>
        </p:nvGrpSpPr>
        <p:grpSpPr>
          <a:xfrm flipH="1">
            <a:off x="1454027" y="0"/>
            <a:ext cx="2307745" cy="6858000"/>
            <a:chOff x="3977654" y="0"/>
            <a:chExt cx="2529812" cy="6858000"/>
          </a:xfrm>
        </p:grpSpPr>
        <p:sp>
          <p:nvSpPr>
            <p:cNvPr id="235" name="Google Shape;235;p7"/>
            <p:cNvSpPr/>
            <p:nvPr/>
          </p:nvSpPr>
          <p:spPr>
            <a:xfrm>
              <a:off x="6019104" y="0"/>
              <a:ext cx="488362" cy="685800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 rot="10800000">
              <a:off x="3977654" y="0"/>
              <a:ext cx="2041450" cy="6858000"/>
            </a:xfrm>
            <a:prstGeom prst="rtTriangl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7" name="Google Shape;237;p7"/>
          <p:cNvSpPr txBox="1"/>
          <p:nvPr/>
        </p:nvSpPr>
        <p:spPr>
          <a:xfrm rot="-5400000">
            <a:off x="-20734" y="1062961"/>
            <a:ext cx="2426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MID PROJECT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7"/>
          <p:cNvCxnSpPr/>
          <p:nvPr/>
        </p:nvCxnSpPr>
        <p:spPr>
          <a:xfrm>
            <a:off x="1250066" y="2731626"/>
            <a:ext cx="0" cy="3264061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9" name="Google Shape;239;p7"/>
          <p:cNvSpPr txBox="1"/>
          <p:nvPr/>
        </p:nvSpPr>
        <p:spPr>
          <a:xfrm>
            <a:off x="6551272" y="381965"/>
            <a:ext cx="1590500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99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8542985" y="3027099"/>
            <a:ext cx="18101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참고 논문 / 피처 예측 </a:t>
            </a:r>
            <a:endParaRPr/>
          </a:p>
        </p:txBody>
      </p:sp>
      <p:sp>
        <p:nvSpPr>
          <p:cNvPr id="241" name="Google Shape;241;p7"/>
          <p:cNvSpPr/>
          <p:nvPr/>
        </p:nvSpPr>
        <p:spPr>
          <a:xfrm>
            <a:off x="7078351" y="5571510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으쌰으쌰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8998997" y="5571510"/>
            <a:ext cx="463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4팀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10509663" y="5571510"/>
            <a:ext cx="805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1석 4조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10447545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7108947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8778246" y="4667102"/>
            <a:ext cx="856527" cy="856527"/>
          </a:xfrm>
          <a:prstGeom prst="ellipse">
            <a:avLst/>
          </a:prstGeom>
          <a:solidFill>
            <a:srgbClr val="B7D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음식 아이콘, 먹는, 아이콘 디자인, 저녁 식사, 손, 손가락, 프로펠러, 로고 png | Klipartz" id="247" name="Google Shape;2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3815" y="4830980"/>
            <a:ext cx="528770" cy="528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라면의 아이콘 벡터 그래픽흑백 스타일의 아이콘카페, 스톡 벡터(로열티 프리) 2013988538 | Shutterstock" id="248" name="Google Shape;24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6694" y="4667102"/>
            <a:ext cx="847040" cy="912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리사 모자 - 무료 음식개 아이콘" id="249" name="Google Shape;24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9160" y="4814858"/>
            <a:ext cx="616683" cy="61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p8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8"/>
          <p:cNvSpPr txBox="1"/>
          <p:nvPr/>
        </p:nvSpPr>
        <p:spPr>
          <a:xfrm>
            <a:off x="280773" y="584332"/>
            <a:ext cx="13580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피처 선택</a:t>
            </a:r>
            <a:endParaRPr/>
          </a:p>
        </p:txBody>
      </p:sp>
      <p:sp>
        <p:nvSpPr>
          <p:cNvPr id="258" name="Google Shape;258;p8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8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p8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73" y="2232081"/>
            <a:ext cx="6633891" cy="342765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 txBox="1"/>
          <p:nvPr/>
        </p:nvSpPr>
        <p:spPr>
          <a:xfrm>
            <a:off x="433513" y="1772334"/>
            <a:ext cx="11400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참고 논문)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2723" y="634162"/>
            <a:ext cx="4613357" cy="541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"/>
          <p:cNvSpPr/>
          <p:nvPr/>
        </p:nvSpPr>
        <p:spPr>
          <a:xfrm>
            <a:off x="286935" y="155800"/>
            <a:ext cx="1286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MID PROJECT 2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9"/>
          <p:cNvCxnSpPr/>
          <p:nvPr/>
        </p:nvCxnSpPr>
        <p:spPr>
          <a:xfrm>
            <a:off x="355600" y="448036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p9"/>
          <p:cNvCxnSpPr/>
          <p:nvPr/>
        </p:nvCxnSpPr>
        <p:spPr>
          <a:xfrm>
            <a:off x="355600" y="6413410"/>
            <a:ext cx="11460480" cy="0"/>
          </a:xfrm>
          <a:prstGeom prst="straightConnector1">
            <a:avLst/>
          </a:prstGeom>
          <a:noFill/>
          <a:ln cap="flat" cmpd="sng" w="88900">
            <a:solidFill>
              <a:schemeClr val="accent6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p9"/>
          <p:cNvSpPr/>
          <p:nvPr/>
        </p:nvSpPr>
        <p:spPr>
          <a:xfrm>
            <a:off x="10650135" y="6439534"/>
            <a:ext cx="9316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2023.04.06</a:t>
            </a:r>
            <a:endParaRPr sz="1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9"/>
          <p:cNvSpPr txBox="1"/>
          <p:nvPr/>
        </p:nvSpPr>
        <p:spPr>
          <a:xfrm>
            <a:off x="355600" y="617199"/>
            <a:ext cx="21307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피처별 가설설정</a:t>
            </a:r>
            <a:endParaRPr/>
          </a:p>
        </p:txBody>
      </p:sp>
      <p:sp>
        <p:nvSpPr>
          <p:cNvPr id="273" name="Google Shape;273;p9"/>
          <p:cNvSpPr/>
          <p:nvPr/>
        </p:nvSpPr>
        <p:spPr>
          <a:xfrm>
            <a:off x="371059" y="2112966"/>
            <a:ext cx="5580086" cy="1376824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공휴일은 식수 인원에 영향을 줄 것이다.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요일은 식수 인원에 영향을 줄 것이다.</a:t>
            </a:r>
            <a:endParaRPr/>
          </a:p>
        </p:txBody>
      </p:sp>
      <p:sp>
        <p:nvSpPr>
          <p:cNvPr id="274" name="Google Shape;274;p9"/>
          <p:cNvSpPr txBox="1"/>
          <p:nvPr/>
        </p:nvSpPr>
        <p:spPr>
          <a:xfrm>
            <a:off x="-29676" y="61112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B7D6A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800">
              <a:solidFill>
                <a:srgbClr val="B7D6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 txBox="1"/>
          <p:nvPr/>
        </p:nvSpPr>
        <p:spPr>
          <a:xfrm>
            <a:off x="1245594" y="1594636"/>
            <a:ext cx="12121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날짜 관련</a:t>
            </a:r>
            <a:endParaRPr/>
          </a:p>
        </p:txBody>
      </p:sp>
      <p:pic>
        <p:nvPicPr>
          <p:cNvPr descr="연말 달력 일러스트 ai 무료다운로드 free Year-end calendar vector - Urbanbrush" id="276" name="Google Shape;276;p9"/>
          <p:cNvPicPr preferRelativeResize="0"/>
          <p:nvPr/>
        </p:nvPicPr>
        <p:blipFill rotWithShape="1">
          <a:blip r:embed="rId3">
            <a:alphaModFix/>
          </a:blip>
          <a:srcRect b="40130" l="31666" r="29593" t="25814"/>
          <a:stretch/>
        </p:blipFill>
        <p:spPr>
          <a:xfrm>
            <a:off x="602092" y="1441922"/>
            <a:ext cx="656320" cy="6119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급식판 아이콘 일러스트 ai 다운로드 - 로고요고" id="277" name="Google Shape;277;p9"/>
          <p:cNvPicPr preferRelativeResize="0"/>
          <p:nvPr/>
        </p:nvPicPr>
        <p:blipFill rotWithShape="1">
          <a:blip r:embed="rId4">
            <a:alphaModFix/>
          </a:blip>
          <a:srcRect b="34125" l="23271" r="22158" t="37964"/>
          <a:stretch/>
        </p:blipFill>
        <p:spPr>
          <a:xfrm>
            <a:off x="602092" y="4080781"/>
            <a:ext cx="717664" cy="449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빠른 저장에 있는 핀" id="278" name="Google Shape;278;p9"/>
          <p:cNvPicPr preferRelativeResize="0"/>
          <p:nvPr/>
        </p:nvPicPr>
        <p:blipFill rotWithShape="1">
          <a:blip r:embed="rId5">
            <a:alphaModFix/>
          </a:blip>
          <a:srcRect b="16697" l="51265" r="5286" t="14220"/>
          <a:stretch/>
        </p:blipFill>
        <p:spPr>
          <a:xfrm>
            <a:off x="6611820" y="1519339"/>
            <a:ext cx="354228" cy="437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빠른 저장에 있는 핀" id="279" name="Google Shape;279;p9"/>
          <p:cNvPicPr preferRelativeResize="0"/>
          <p:nvPr/>
        </p:nvPicPr>
        <p:blipFill rotWithShape="1">
          <a:blip r:embed="rId5">
            <a:alphaModFix/>
          </a:blip>
          <a:srcRect b="16697" l="51265" r="5286" t="14220"/>
          <a:stretch/>
        </p:blipFill>
        <p:spPr>
          <a:xfrm>
            <a:off x="6975256" y="1518200"/>
            <a:ext cx="354228" cy="437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빠른 저장에 있는 핀" id="280" name="Google Shape;280;p9"/>
          <p:cNvPicPr preferRelativeResize="0"/>
          <p:nvPr/>
        </p:nvPicPr>
        <p:blipFill rotWithShape="1">
          <a:blip r:embed="rId5">
            <a:alphaModFix/>
          </a:blip>
          <a:srcRect b="16697" l="51265" r="5286" t="14220"/>
          <a:stretch/>
        </p:blipFill>
        <p:spPr>
          <a:xfrm>
            <a:off x="6798142" y="1606999"/>
            <a:ext cx="354228" cy="437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날씨 - 무료 날씨개 아이콘" id="281" name="Google Shape;28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39453" y="3964804"/>
            <a:ext cx="594573" cy="59457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 txBox="1"/>
          <p:nvPr/>
        </p:nvSpPr>
        <p:spPr>
          <a:xfrm>
            <a:off x="1307155" y="4080181"/>
            <a:ext cx="12073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관련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9"/>
          <p:cNvSpPr txBox="1"/>
          <p:nvPr/>
        </p:nvSpPr>
        <p:spPr>
          <a:xfrm>
            <a:off x="7343007" y="1618930"/>
            <a:ext cx="14173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인원수 관련</a:t>
            </a:r>
            <a:endParaRPr/>
          </a:p>
        </p:txBody>
      </p:sp>
      <p:sp>
        <p:nvSpPr>
          <p:cNvPr id="284" name="Google Shape;284;p9"/>
          <p:cNvSpPr txBox="1"/>
          <p:nvPr/>
        </p:nvSpPr>
        <p:spPr>
          <a:xfrm>
            <a:off x="7237539" y="4109896"/>
            <a:ext cx="12025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날씨 관련</a:t>
            </a:r>
            <a:endParaRPr/>
          </a:p>
        </p:txBody>
      </p:sp>
      <p:sp>
        <p:nvSpPr>
          <p:cNvPr id="285" name="Google Shape;285;p9"/>
          <p:cNvSpPr/>
          <p:nvPr/>
        </p:nvSpPr>
        <p:spPr>
          <a:xfrm>
            <a:off x="355600" y="4602663"/>
            <a:ext cx="5580086" cy="1376824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선호도가 높은 음식이 나오는 날 식수가 높을 것이다.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반찬 개수가 식수 인원에 영향을 줄 것이다.</a:t>
            </a:r>
            <a:endParaRPr/>
          </a:p>
        </p:txBody>
      </p:sp>
      <p:sp>
        <p:nvSpPr>
          <p:cNvPr id="286" name="Google Shape;286;p9"/>
          <p:cNvSpPr/>
          <p:nvPr/>
        </p:nvSpPr>
        <p:spPr>
          <a:xfrm>
            <a:off x="6362285" y="2119126"/>
            <a:ext cx="5580086" cy="1376824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출근 인원은 식수 인원에 영향을 줄 것이다.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야근 인원은 석식 인원에 영향을 줄 것이다.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6362285" y="4595352"/>
            <a:ext cx="5580086" cy="1376824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 cap="flat" cmpd="sng" w="38100">
            <a:solidFill>
              <a:srgbClr val="B7D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기온의 변화는 식수 인원에 영향을 줄 것이다.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강수량은 식수 인원에 영향을 줄 것이다.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2016-10-17T14:02:07Z</dcterms:created>
  <dc:creator>림</dc:creator>
</cp:coreProperties>
</file>